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37" r:id="rId3"/>
  </p:sldMasterIdLst>
  <p:notesMasterIdLst>
    <p:notesMasterId r:id="rId19"/>
  </p:notesMasterIdLst>
  <p:handoutMasterIdLst>
    <p:handoutMasterId r:id="rId20"/>
  </p:handoutMasterIdLst>
  <p:sldIdLst>
    <p:sldId id="299" r:id="rId4"/>
    <p:sldId id="373" r:id="rId5"/>
    <p:sldId id="341" r:id="rId6"/>
    <p:sldId id="374" r:id="rId7"/>
    <p:sldId id="340" r:id="rId8"/>
    <p:sldId id="375" r:id="rId9"/>
    <p:sldId id="342" r:id="rId10"/>
    <p:sldId id="370" r:id="rId11"/>
    <p:sldId id="344" r:id="rId12"/>
    <p:sldId id="346" r:id="rId13"/>
    <p:sldId id="348" r:id="rId14"/>
    <p:sldId id="376" r:id="rId15"/>
    <p:sldId id="377" r:id="rId16"/>
    <p:sldId id="372" r:id="rId17"/>
    <p:sldId id="289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42">
          <p15:clr>
            <a:srgbClr val="A4A3A4"/>
          </p15:clr>
        </p15:guide>
        <p15:guide id="3" orient="horz" pos="3750">
          <p15:clr>
            <a:srgbClr val="A4A3A4"/>
          </p15:clr>
        </p15:guide>
        <p15:guide id="4" orient="horz" pos="2024">
          <p15:clr>
            <a:srgbClr val="A4A3A4"/>
          </p15:clr>
        </p15:guide>
        <p15:guide id="5" orient="horz" pos="278">
          <p15:clr>
            <a:srgbClr val="A4A3A4"/>
          </p15:clr>
        </p15:guide>
        <p15:guide id="6" pos="5443">
          <p15:clr>
            <a:srgbClr val="A4A3A4"/>
          </p15:clr>
        </p15:guide>
        <p15:guide id="7" pos="2880">
          <p15:clr>
            <a:srgbClr val="A4A3A4"/>
          </p15:clr>
        </p15:guide>
        <p15:guide id="8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14D"/>
    <a:srgbClr val="1D428A"/>
    <a:srgbClr val="FF0000"/>
    <a:srgbClr val="00843D"/>
    <a:srgbClr val="FF3300"/>
    <a:srgbClr val="DC4600"/>
    <a:srgbClr val="FFCD00"/>
    <a:srgbClr val="FF6699"/>
    <a:srgbClr val="CCFF99"/>
    <a:srgbClr val="AA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1968" y="126"/>
      </p:cViewPr>
      <p:guideLst>
        <p:guide orient="horz" pos="2160"/>
        <p:guide orient="horz" pos="4242"/>
        <p:guide orient="horz" pos="3750"/>
        <p:guide orient="horz" pos="2024"/>
        <p:guide orient="horz" pos="278"/>
        <p:guide pos="5443"/>
        <p:guide pos="2880"/>
        <p:guide pos="2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0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3432-4227-FA4E-837C-DC1F71D1E4D1}" type="datetime1">
              <a:rPr lang="fr-FR" smtClean="0"/>
              <a:t>03/02/2017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7DC3C-1501-5146-9B2E-6B1ABB7D9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56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108AC9-F4C0-9B49-8615-5CD8273B6367}" type="datetime1">
              <a:rPr lang="fr-FR" smtClean="0"/>
              <a:t>03/02/2017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ifrance.fr/bpifrance/ose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pifrance.fr/bpifrance/fsi_regions" TargetMode="External"/><Relationship Id="rId5" Type="http://schemas.openxmlformats.org/officeDocument/2006/relationships/hyperlink" Target="http://www.bpifrance.fr/bpifrance/fsi" TargetMode="External"/><Relationship Id="rId4" Type="http://schemas.openxmlformats.org/officeDocument/2006/relationships/hyperlink" Target="http://www.bpifrance.fr/bpifrance/cdc_entrepris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Ces sociétés seront apportées à </a:t>
            </a:r>
            <a:r>
              <a:rPr lang="fr-FR" b="1" dirty="0" smtClean="0"/>
              <a:t>Bpifrance</a:t>
            </a:r>
            <a:r>
              <a:rPr lang="fr-FR" dirty="0" smtClean="0"/>
              <a:t> à l'issue de l'assemblée générale du 12 juillet 2013. Elles deviendront, le même jour, d'une part </a:t>
            </a:r>
            <a:r>
              <a:rPr lang="fr-FR" b="1" dirty="0" smtClean="0"/>
              <a:t>Bpifrance Financement</a:t>
            </a:r>
            <a:r>
              <a:rPr lang="fr-FR" dirty="0" smtClean="0"/>
              <a:t> (ex- </a:t>
            </a:r>
            <a:r>
              <a:rPr lang="fr-FR" dirty="0" smtClean="0">
                <a:hlinkClick r:id="rId3" action="ppaction://hlinkfile"/>
              </a:rPr>
              <a:t>OSEO</a:t>
            </a:r>
            <a:r>
              <a:rPr lang="fr-FR" dirty="0" smtClean="0"/>
              <a:t>) et d'autre part </a:t>
            </a:r>
            <a:r>
              <a:rPr lang="fr-FR" b="1" dirty="0" smtClean="0"/>
              <a:t>Bpifrance Investissement</a:t>
            </a:r>
            <a:r>
              <a:rPr lang="fr-FR" dirty="0" smtClean="0"/>
              <a:t> (rassemblant </a:t>
            </a:r>
            <a:r>
              <a:rPr lang="fr-FR" dirty="0" smtClean="0">
                <a:hlinkClick r:id="rId4" action="ppaction://hlinkfile"/>
              </a:rPr>
              <a:t>CDC Entreprises</a:t>
            </a:r>
            <a:r>
              <a:rPr lang="fr-FR" dirty="0" smtClean="0"/>
              <a:t>, </a:t>
            </a:r>
            <a:r>
              <a:rPr lang="fr-FR" dirty="0" smtClean="0">
                <a:hlinkClick r:id="rId5" action="ppaction://hlinkfile"/>
              </a:rPr>
              <a:t>FSI </a:t>
            </a:r>
            <a:r>
              <a:rPr lang="fr-FR" dirty="0" smtClean="0"/>
              <a:t>et </a:t>
            </a:r>
            <a:r>
              <a:rPr lang="fr-FR" dirty="0" smtClean="0">
                <a:hlinkClick r:id="rId6" action="ppaction://hlinkfile"/>
              </a:rPr>
              <a:t>FSI régions</a:t>
            </a:r>
            <a:r>
              <a:rPr lang="fr-FR" dirty="0" smtClean="0"/>
              <a:t>).</a:t>
            </a:r>
            <a:br>
              <a:rPr lang="fr-FR" dirty="0" smtClean="0"/>
            </a:br>
            <a:r>
              <a:rPr lang="fr-FR" dirty="0" smtClean="0"/>
              <a:t>CDC Entreprises, FSI et FSI Régions seront, dans le courant du second semestre, après obtention des approbations sociales et réglementaires, fusionnées en une seule société de gestion : </a:t>
            </a:r>
            <a:r>
              <a:rPr lang="fr-FR" b="1" dirty="0" smtClean="0"/>
              <a:t>Bpifrance Investissement.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7325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rcRect r="6279"/>
          <a:stretch/>
        </p:blipFill>
        <p:spPr>
          <a:xfrm>
            <a:off x="508" y="-45112"/>
            <a:ext cx="9144000" cy="68944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860" y="404664"/>
            <a:ext cx="2458940" cy="72008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1511660" y="3577270"/>
            <a:ext cx="6804483" cy="396044"/>
          </a:xfrm>
        </p:spPr>
        <p:txBody>
          <a:bodyPr/>
          <a:lstStyle>
            <a:lvl1pPr>
              <a:defRPr sz="32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1511300" y="4041775"/>
            <a:ext cx="6805116" cy="3953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511300" y="4468813"/>
            <a:ext cx="6805116" cy="39609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00/00/00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87" y="1052482"/>
            <a:ext cx="3861373" cy="478468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882668" y="1052513"/>
            <a:ext cx="3888432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82296" y="1052736"/>
            <a:ext cx="3960812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 smtClean="0"/>
              <a:t>Titre du graphique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96036" y="1291396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16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882668" y="1052513"/>
            <a:ext cx="3888432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82296" y="1052736"/>
            <a:ext cx="3960812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 smtClean="0"/>
              <a:t>Titre du graphique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96036" y="1291396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59532" y="1052513"/>
            <a:ext cx="3888432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59160" y="1052736"/>
            <a:ext cx="3960812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 smtClean="0"/>
              <a:t>Titre du graphique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72900" y="1291396"/>
            <a:ext cx="38884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03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59532" y="1052513"/>
            <a:ext cx="8424936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59160" y="1052736"/>
            <a:ext cx="3960812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 smtClean="0"/>
              <a:t>Titre du graphique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72900" y="1291396"/>
            <a:ext cx="8411568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42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7848872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771199"/>
            <a:ext cx="8460000" cy="4181925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fr-FR" dirty="0" smtClean="0"/>
              <a:t>Tableau</a:t>
            </a:r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23850" y="1268759"/>
            <a:ext cx="8460618" cy="468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3164972"/>
            <a:ext cx="2646000" cy="1338436"/>
          </a:xfrm>
          <a:solidFill>
            <a:srgbClr val="FFCD00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600"/>
              </a:spcAft>
              <a:defRPr sz="2600" b="0" cap="all" baseline="0">
                <a:solidFill>
                  <a:schemeClr val="tx2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738529"/>
            <a:ext cx="5364000" cy="132471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280800" indent="0" algn="l">
              <a:spcAft>
                <a:spcPts val="600"/>
              </a:spcAft>
              <a:defRPr sz="3300" b="0"/>
            </a:lvl1pPr>
            <a:lvl2pPr marL="280800" indent="0" algn="l">
              <a:lnSpc>
                <a:spcPct val="100000"/>
              </a:lnSpc>
              <a:defRPr sz="1500" b="0" baseline="0"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738529"/>
            <a:ext cx="2646000" cy="2764879"/>
          </a:xfrm>
          <a:solidFill>
            <a:srgbClr val="5E514D"/>
          </a:solidFill>
        </p:spPr>
        <p:txBody>
          <a:bodyPr lIns="0" tIns="216000" rIns="0" bIns="0" numCol="1"/>
          <a:lstStyle>
            <a:lvl1pPr marL="280800" indent="0" algn="l">
              <a:spcAft>
                <a:spcPts val="600"/>
              </a:spcAft>
              <a:defRPr sz="3300" b="0">
                <a:solidFill>
                  <a:schemeClr val="bg2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3164972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4603991"/>
            <a:ext cx="2646000" cy="1338436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bg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4603991"/>
            <a:ext cx="2646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accent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1268759"/>
            <a:ext cx="8460618" cy="46805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3164972"/>
            <a:ext cx="2646000" cy="1338436"/>
          </a:xfrm>
          <a:solidFill>
            <a:schemeClr val="accent3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600"/>
              </a:spcAft>
              <a:defRPr sz="2600" b="0" cap="all" baseline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738529"/>
            <a:ext cx="5364000" cy="1324719"/>
          </a:xfrm>
          <a:solidFill>
            <a:schemeClr val="bg2"/>
          </a:solidFill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280800" indent="0" algn="l">
              <a:spcAft>
                <a:spcPts val="600"/>
              </a:spcAft>
              <a:defRPr sz="3300" b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738529"/>
            <a:ext cx="2646000" cy="2764879"/>
          </a:xfrm>
          <a:solidFill>
            <a:srgbClr val="5E514D"/>
          </a:solidFill>
        </p:spPr>
        <p:txBody>
          <a:bodyPr lIns="0" tIns="216000" rIns="0" bIns="0" numCol="1"/>
          <a:lstStyle>
            <a:lvl1pPr marL="280800" indent="0" algn="l">
              <a:spcAft>
                <a:spcPts val="600"/>
              </a:spcAft>
              <a:defRPr sz="3300" b="0">
                <a:solidFill>
                  <a:schemeClr val="bg2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3164972"/>
            <a:ext cx="2646000" cy="1338436"/>
          </a:xfrm>
          <a:solidFill>
            <a:schemeClr val="accent4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4603991"/>
            <a:ext cx="2646000" cy="1338436"/>
          </a:xfrm>
          <a:solidFill>
            <a:schemeClr val="accent2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bg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4603991"/>
            <a:ext cx="2646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accent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1268759"/>
            <a:ext cx="8460618" cy="46805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75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1268759"/>
            <a:ext cx="8460618" cy="46805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431540" y="1880828"/>
            <a:ext cx="1898393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555776" y="1880828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83285" y="1880828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814067" y="1880828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431540" y="3959241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9049" y="3959241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4686558" y="3959241"/>
            <a:ext cx="1898393" cy="1898393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6814067" y="3959241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err="1" smtClean="0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31540" y="396906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6840252" y="1844825"/>
            <a:ext cx="1872208" cy="1980220"/>
          </a:xfrm>
          <a:noFill/>
        </p:spPr>
        <p:txBody>
          <a:bodyPr lIns="0" tIns="216000" rIns="0" bIns="0" numCol="1" anchor="ctr" anchorCtr="0"/>
          <a:lstStyle>
            <a:lvl1pPr marL="388800" indent="0" algn="l">
              <a:spcAft>
                <a:spcPts val="600"/>
              </a:spcAft>
              <a:defRPr sz="2400" b="0">
                <a:solidFill>
                  <a:schemeClr val="bg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6804248" y="3933056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555776" y="1844824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4644008" y="396906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519772" y="3933056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431540" y="1844824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4644008" y="1874540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none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15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5600" y="1268759"/>
            <a:ext cx="8460618" cy="46805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431540" y="1880828"/>
            <a:ext cx="1898393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2559049" y="1880828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4686558" y="1880828"/>
            <a:ext cx="1898393" cy="1898393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814067" y="1880828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431540" y="3959241"/>
            <a:ext cx="1898393" cy="18983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9049" y="3959241"/>
            <a:ext cx="1898393" cy="18983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4686558" y="3959241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6814067" y="3959241"/>
            <a:ext cx="1898393" cy="18983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err="1" smtClean="0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31540" y="3933056"/>
            <a:ext cx="1908212" cy="1944216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6840252" y="1844825"/>
            <a:ext cx="1872208" cy="1980220"/>
          </a:xfrm>
          <a:noFill/>
        </p:spPr>
        <p:txBody>
          <a:bodyPr lIns="0" tIns="216000" rIns="0" bIns="0" numCol="1" anchor="ctr" anchorCtr="0"/>
          <a:lstStyle>
            <a:lvl1pPr marL="388800" indent="0" algn="l">
              <a:spcAft>
                <a:spcPts val="600"/>
              </a:spcAft>
              <a:defRPr sz="2400" b="0">
                <a:solidFill>
                  <a:schemeClr val="bg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6804248" y="3933056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all" baseline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2555776" y="1844824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4644008" y="3933056"/>
            <a:ext cx="1908212" cy="1944216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519772" y="3897052"/>
            <a:ext cx="1944216" cy="1950503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431540" y="1844824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4644008" y="1889125"/>
            <a:ext cx="1944216" cy="1899915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none" baseline="0">
                <a:solidFill>
                  <a:srgbClr val="FFFFFF"/>
                </a:solidFill>
              </a:defRPr>
            </a:lvl1pPr>
            <a:lvl2pPr marL="388800" indent="0" algn="l">
              <a:lnSpc>
                <a:spcPct val="100000"/>
              </a:lnSpc>
              <a:defRPr sz="14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62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3995936" y="2096852"/>
            <a:ext cx="180020" cy="75608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1727684" y="3212976"/>
            <a:ext cx="1332148" cy="252028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383868" y="3969060"/>
            <a:ext cx="468052" cy="122413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4860032" y="3969060"/>
            <a:ext cx="1548172" cy="104411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5472100" y="2132856"/>
            <a:ext cx="1476164" cy="90010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347864" y="2960948"/>
            <a:ext cx="2664296" cy="46805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2951820" y="764704"/>
            <a:ext cx="1898393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129991" y="1190464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19572" y="2240868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415033" y="4283277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42642" y="4005064"/>
            <a:ext cx="1898393" cy="1898393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719572" y="2250687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6084168" y="1226468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00092" y="4014883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375756" y="4257092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2951820" y="72870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41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2618" y="3403600"/>
            <a:ext cx="63227" cy="3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536" y="332656"/>
            <a:ext cx="2032182" cy="595107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>
            <a:off x="395536" y="2074078"/>
            <a:ext cx="2783270" cy="27832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92241" y="2780928"/>
            <a:ext cx="4680489" cy="612068"/>
          </a:xfrm>
        </p:spPr>
        <p:txBody>
          <a:bodyPr/>
          <a:lstStyle>
            <a:lvl1pPr>
              <a:defRPr sz="50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3491475" y="3392996"/>
            <a:ext cx="4680925" cy="576064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91880" y="4005064"/>
            <a:ext cx="4680925" cy="39609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00/00/0000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78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3995936" y="2096852"/>
            <a:ext cx="180020" cy="756084"/>
          </a:xfrm>
          <a:prstGeom prst="line">
            <a:avLst/>
          </a:prstGeom>
          <a:ln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1727684" y="3212976"/>
            <a:ext cx="1332148" cy="252028"/>
          </a:xfrm>
          <a:prstGeom prst="line">
            <a:avLst/>
          </a:prstGeom>
          <a:ln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3383868" y="3969060"/>
            <a:ext cx="468052" cy="1224136"/>
          </a:xfrm>
          <a:prstGeom prst="line">
            <a:avLst/>
          </a:prstGeom>
          <a:ln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4860032" y="3969060"/>
            <a:ext cx="1548172" cy="1044116"/>
          </a:xfrm>
          <a:prstGeom prst="line">
            <a:avLst/>
          </a:prstGeom>
          <a:ln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5472100" y="2132856"/>
            <a:ext cx="1476164" cy="900100"/>
          </a:xfrm>
          <a:prstGeom prst="line">
            <a:avLst/>
          </a:prstGeom>
          <a:ln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347864" y="2960948"/>
            <a:ext cx="2664296" cy="900100"/>
          </a:xfr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2951820" y="764704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6129991" y="1190464"/>
            <a:ext cx="1898393" cy="189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19572" y="2240868"/>
            <a:ext cx="1898393" cy="18983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415033" y="4283277"/>
            <a:ext cx="1898393" cy="18983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5442642" y="4005064"/>
            <a:ext cx="1898393" cy="18983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719572" y="2240869"/>
            <a:ext cx="1908212" cy="191803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6084168" y="1226468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5436096" y="4005065"/>
            <a:ext cx="1908212" cy="191803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2375756" y="4257092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rgbClr val="FFFFFF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2951820" y="72870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76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 flipV="1">
            <a:off x="1871700" y="2672916"/>
            <a:ext cx="828092" cy="288032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2" name="Ellipse 1"/>
          <p:cNvSpPr/>
          <p:nvPr userDrawn="1"/>
        </p:nvSpPr>
        <p:spPr>
          <a:xfrm>
            <a:off x="-1368660" y="1832541"/>
            <a:ext cx="3363119" cy="33631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1799692" y="4185084"/>
            <a:ext cx="1620180" cy="432048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1"/>
          <p:cNvSpPr>
            <a:spLocks noGrp="1"/>
          </p:cNvSpPr>
          <p:nvPr>
            <p:ph type="body" sz="quarter" idx="31" hasCustomPrompt="1"/>
          </p:nvPr>
        </p:nvSpPr>
        <p:spPr>
          <a:xfrm>
            <a:off x="143508" y="2600908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4000" b="0">
                <a:solidFill>
                  <a:schemeClr val="bg2"/>
                </a:solidFill>
              </a:defRPr>
            </a:lvl1pPr>
            <a:lvl2pPr marL="388800" indent="0" algn="l">
              <a:lnSpc>
                <a:spcPct val="100000"/>
              </a:lnSpc>
              <a:defRPr sz="24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XXX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9" name="Ellipse 28"/>
          <p:cNvSpPr/>
          <p:nvPr userDrawn="1"/>
        </p:nvSpPr>
        <p:spPr>
          <a:xfrm>
            <a:off x="2663788" y="1412776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3419872" y="3825044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0" hasCustomPrompt="1"/>
          </p:nvPr>
        </p:nvSpPr>
        <p:spPr>
          <a:xfrm>
            <a:off x="2663788" y="1340768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36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20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XXX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40" name="Espace réservé du texte 21"/>
          <p:cNvSpPr>
            <a:spLocks noGrp="1"/>
          </p:cNvSpPr>
          <p:nvPr>
            <p:ph type="body" sz="quarter" idx="32" hasCustomPrompt="1"/>
          </p:nvPr>
        </p:nvSpPr>
        <p:spPr>
          <a:xfrm>
            <a:off x="3419872" y="3825044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36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20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XXX</a:t>
            </a:r>
          </a:p>
          <a:p>
            <a:pPr lvl="1"/>
            <a:r>
              <a:rPr lang="fr-FR" dirty="0" smtClean="0"/>
              <a:t>texte</a:t>
            </a:r>
          </a:p>
        </p:txBody>
      </p:sp>
      <p:cxnSp>
        <p:nvCxnSpPr>
          <p:cNvPr id="41" name="Connecteur droit 40"/>
          <p:cNvCxnSpPr/>
          <p:nvPr userDrawn="1"/>
        </p:nvCxnSpPr>
        <p:spPr>
          <a:xfrm flipV="1">
            <a:off x="4499992" y="1628800"/>
            <a:ext cx="864096" cy="39604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4572000" y="2384884"/>
            <a:ext cx="2988332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21"/>
          <p:cNvSpPr>
            <a:spLocks noGrp="1"/>
          </p:cNvSpPr>
          <p:nvPr>
            <p:ph type="body" sz="quarter" idx="33" hasCustomPrompt="1"/>
          </p:nvPr>
        </p:nvSpPr>
        <p:spPr>
          <a:xfrm>
            <a:off x="5184068" y="1304764"/>
            <a:ext cx="2844316" cy="835248"/>
          </a:xfrm>
          <a:solidFill>
            <a:srgbClr val="FFFFFF"/>
          </a:solidFill>
        </p:spPr>
        <p:txBody>
          <a:bodyPr lIns="0" tIns="0" rIns="0" bIns="0" numCol="1" anchor="ctr" anchorCtr="0"/>
          <a:lstStyle>
            <a:lvl1pPr marL="100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100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XXX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34" hasCustomPrompt="1"/>
          </p:nvPr>
        </p:nvSpPr>
        <p:spPr>
          <a:xfrm>
            <a:off x="5184068" y="2240868"/>
            <a:ext cx="1548172" cy="547216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00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100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XXX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45" name="Espace réservé du texte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00292" y="2240868"/>
            <a:ext cx="1548172" cy="547216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00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100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XXX</a:t>
            </a:r>
          </a:p>
          <a:p>
            <a:pPr lvl="1"/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4461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2439" y="1016732"/>
            <a:ext cx="4355785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0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732" y="1025447"/>
            <a:ext cx="4565703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69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rgbClr val="5E514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6469153"/>
            <a:ext cx="788361" cy="22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165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pic>
        <p:nvPicPr>
          <p:cNvPr id="10" name="Image 9" descr="SIGNATURE 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2600908"/>
            <a:ext cx="7236804" cy="16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7" y="2600908"/>
            <a:ext cx="7236798" cy="168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43408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6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43409"/>
            <a:ext cx="827584" cy="116632"/>
          </a:xfrm>
        </p:spPr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3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43408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6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43409"/>
            <a:ext cx="827584" cy="116632"/>
          </a:xfrm>
        </p:spPr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" name="Image 5" descr="couv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ignature_titre.jpg"/>
          <p:cNvPicPr>
            <a:picLocks noChangeAspect="1"/>
          </p:cNvPicPr>
          <p:nvPr userDrawn="1"/>
        </p:nvPicPr>
        <p:blipFill rotWithShape="1">
          <a:blip r:embed="rId2" cstate="print"/>
          <a:srcRect t="38205"/>
          <a:stretch/>
        </p:blipFill>
        <p:spPr>
          <a:xfrm>
            <a:off x="0" y="-27384"/>
            <a:ext cx="9144000" cy="14691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2975620"/>
            <a:ext cx="7200000" cy="1518642"/>
          </a:xfrm>
        </p:spPr>
        <p:txBody>
          <a:bodyPr anchor="t" anchorCtr="0"/>
          <a:lstStyle>
            <a:lvl1pPr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72000" y="4438800"/>
            <a:ext cx="7200000" cy="720000"/>
          </a:xfrm>
        </p:spPr>
        <p:txBody>
          <a:bodyPr anchor="t" anchorCtr="0"/>
          <a:lstStyle>
            <a:lvl1pPr algn="l">
              <a:defRPr sz="2900">
                <a:solidFill>
                  <a:schemeClr val="accent1"/>
                </a:solidFill>
                <a:latin typeface="+mj-lt"/>
              </a:defRPr>
            </a:lvl1pPr>
          </a:lstStyle>
          <a:p>
            <a:fld id="{121F5AB3-A377-4667-B84E-E4C429C77C9B}" type="datetime1">
              <a:rPr lang="fr-FR" smtClean="0">
                <a:solidFill>
                  <a:srgbClr val="FFCD00"/>
                </a:solidFill>
              </a:rPr>
              <a:pPr/>
              <a:t>03/02/2017</a:t>
            </a:fld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58401-1896-4F80-9B2B-186795E41C2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0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539552" y="585148"/>
            <a:ext cx="946770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1619672" y="584684"/>
            <a:ext cx="7020780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ajouter du </a:t>
            </a:r>
            <a:r>
              <a:rPr lang="fr-FR" dirty="0" err="1" smtClean="0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9552" y="1608592"/>
            <a:ext cx="946770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1619671" y="1608128"/>
            <a:ext cx="7021091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ajouter du </a:t>
            </a:r>
            <a:r>
              <a:rPr lang="fr-FR" dirty="0" err="1" smtClean="0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539552" y="2640894"/>
            <a:ext cx="946770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1619671" y="2640430"/>
            <a:ext cx="7021091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ajouter du </a:t>
            </a:r>
            <a:r>
              <a:rPr lang="fr-FR" dirty="0" err="1" smtClean="0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9552" y="3672915"/>
            <a:ext cx="946770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1619671" y="3672451"/>
            <a:ext cx="7021091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ajouter du </a:t>
            </a:r>
            <a:r>
              <a:rPr lang="fr-FR" dirty="0" err="1" smtClean="0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539552" y="4717031"/>
            <a:ext cx="946770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1619671" y="4716567"/>
            <a:ext cx="7021091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pour ajouter du </a:t>
            </a:r>
            <a:r>
              <a:rPr lang="fr-FR" dirty="0" err="1" smtClean="0"/>
              <a:t>txt</a:t>
            </a:r>
            <a:endParaRPr lang="fr-FR" dirty="0"/>
          </a:p>
        </p:txBody>
      </p:sp>
      <p:pic>
        <p:nvPicPr>
          <p:cNvPr id="52" name="Imag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940"/>
            <a:ext cx="9144000" cy="825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8770" y="4629321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4615036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5518770" y="3610161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95876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5518770" y="2588714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429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5518770" y="1565362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551077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5518770" y="543915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529630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80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381328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371521"/>
            <a:ext cx="3679320" cy="3411810"/>
          </a:xfrm>
        </p:spPr>
        <p:txBody>
          <a:bodyPr anchor="b" anchorCtr="0"/>
          <a:lstStyle>
            <a:lvl1pPr>
              <a:defRPr sz="207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3473575"/>
            <a:ext cx="3600000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BD2-5B95-4263-B17A-3A046187EB64}" type="datetimeFigureOut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 bwMode="gray">
          <a:xfrm flipV="1">
            <a:off x="8697885" y="6515819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5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BD2-5B95-4263-B17A-3A046187EB64}" type="datetimeFigureOut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371521"/>
            <a:ext cx="3679320" cy="3411810"/>
          </a:xfrm>
        </p:spPr>
        <p:txBody>
          <a:bodyPr anchor="b" anchorCtr="0"/>
          <a:lstStyle>
            <a:lvl1pPr>
              <a:defRPr sz="207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3473575"/>
            <a:ext cx="3600000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148263" y="3039244"/>
            <a:ext cx="3600201" cy="3342084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600"/>
              </a:spcAft>
              <a:buFont typeface="+mj-lt"/>
              <a:buAutoNum type="alphaLcPeriod"/>
              <a:defRPr sz="1600">
                <a:solidFill>
                  <a:schemeClr val="accent2"/>
                </a:solidFill>
              </a:defRPr>
            </a:lvl1pPr>
            <a:lvl2pPr marL="457200" indent="-457200">
              <a:buFont typeface="+mj-lt"/>
              <a:buNone/>
              <a:defRPr sz="1400">
                <a:solidFill>
                  <a:schemeClr val="accent2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02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1313136"/>
            <a:ext cx="8460000" cy="46399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80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07200"/>
            <a:ext cx="8460000" cy="50459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68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08720"/>
            <a:ext cx="4230000" cy="504440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620713"/>
            <a:ext cx="4230000" cy="5332412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36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342000" y="1772816"/>
            <a:ext cx="8460000" cy="303318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4981932"/>
            <a:ext cx="8460000" cy="12553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908050"/>
            <a:ext cx="8460000" cy="864766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723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908050"/>
            <a:ext cx="8460000" cy="864766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771199"/>
            <a:ext cx="8460000" cy="4181925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fr-FR" dirty="0" smtClean="0"/>
              <a:t>Tableau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9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2276873"/>
            <a:ext cx="3221888" cy="1512167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342000" y="4177655"/>
            <a:ext cx="3221888" cy="1512167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3708400" y="2276873"/>
            <a:ext cx="3816350" cy="1512888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5" name="Espace réservé du graphique 13"/>
          <p:cNvSpPr>
            <a:spLocks noGrp="1"/>
          </p:cNvSpPr>
          <p:nvPr>
            <p:ph type="chart" sz="quarter" idx="16" hasCustomPrompt="1"/>
          </p:nvPr>
        </p:nvSpPr>
        <p:spPr>
          <a:xfrm>
            <a:off x="3708400" y="4177655"/>
            <a:ext cx="3816350" cy="1512888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08400" y="3894134"/>
            <a:ext cx="3816350" cy="21590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 smtClean="0"/>
              <a:t>Texte de légendes</a:t>
            </a:r>
            <a:endParaRPr lang="fr-FR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3708400" y="5788721"/>
            <a:ext cx="3816350" cy="21590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 smtClean="0"/>
              <a:t>Texte de légendes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37200"/>
            <a:ext cx="8460000" cy="136842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20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3"/>
          </p:nvPr>
        </p:nvSpPr>
        <p:spPr>
          <a:xfrm>
            <a:off x="1926754" y="2015458"/>
            <a:ext cx="6101630" cy="3924000"/>
          </a:xfrm>
          <a:ln w="38100">
            <a:solidFill>
              <a:schemeClr val="accent2"/>
            </a:solidFill>
          </a:ln>
        </p:spPr>
        <p:txBody>
          <a:bodyPr tIns="288000"/>
          <a:lstStyle>
            <a:lvl1pPr marL="2009775" indent="0">
              <a:spcBef>
                <a:spcPts val="1200"/>
              </a:spcBef>
              <a:spcAft>
                <a:spcPts val="0"/>
              </a:spcAft>
              <a:defRPr sz="1500">
                <a:latin typeface="+mj-lt"/>
              </a:defRPr>
            </a:lvl1pPr>
            <a:lvl2pPr marL="2009775" indent="0">
              <a:defRPr sz="1400"/>
            </a:lvl2pPr>
            <a:lvl3pPr marL="419100" indent="0">
              <a:lnSpc>
                <a:spcPct val="100000"/>
              </a:lnSpc>
              <a:buNone/>
              <a:defRPr sz="1800">
                <a:latin typeface="+mj-lt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2015459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26754" y="6064720"/>
            <a:ext cx="6101630" cy="56887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 smtClean="0"/>
              <a:t>Texte de légendes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20"/>
          </p:nvPr>
        </p:nvSpPr>
        <p:spPr>
          <a:xfrm>
            <a:off x="342000" y="4679754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21"/>
          </p:nvPr>
        </p:nvSpPr>
        <p:spPr>
          <a:xfrm>
            <a:off x="342000" y="3350843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04678" y="2132856"/>
            <a:ext cx="1656184" cy="1440880"/>
          </a:xfrm>
          <a:ln w="0">
            <a:noFill/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4" name="Espace réservé du graphique 13"/>
          <p:cNvSpPr>
            <a:spLocks noGrp="1"/>
          </p:cNvSpPr>
          <p:nvPr>
            <p:ph type="chart" sz="quarter" idx="22" hasCustomPrompt="1"/>
          </p:nvPr>
        </p:nvSpPr>
        <p:spPr>
          <a:xfrm>
            <a:off x="2104678" y="3776464"/>
            <a:ext cx="1656184" cy="1440880"/>
          </a:xfrm>
          <a:ln w="0">
            <a:noFill/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37200"/>
            <a:ext cx="8460000" cy="136842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642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8" y="862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0" y="-3756"/>
            <a:ext cx="9144000" cy="2197087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Triangle rectangle 14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287524" y="-810902"/>
            <a:ext cx="3204356" cy="3411810"/>
          </a:xfrm>
        </p:spPr>
        <p:txBody>
          <a:bodyPr anchor="b" anchorCtr="0"/>
          <a:lstStyle>
            <a:lvl1pPr algn="l">
              <a:defRPr sz="18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63888" y="625415"/>
            <a:ext cx="5076875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insérer le titre </a:t>
            </a:r>
            <a:br>
              <a:rPr lang="fr-FR" dirty="0" smtClean="0"/>
            </a:br>
            <a:r>
              <a:rPr lang="fr-FR" dirty="0" smtClean="0"/>
              <a:t>du chapitre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2999554"/>
            <a:ext cx="8281231" cy="3342084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lphaLcPeriod"/>
              <a:defRPr sz="1600">
                <a:solidFill>
                  <a:schemeClr val="tx2"/>
                </a:solidFill>
              </a:defRPr>
            </a:lvl1pPr>
            <a:lvl2pPr marL="180000" indent="0">
              <a:spcBef>
                <a:spcPts val="600"/>
              </a:spcBef>
              <a:buFont typeface="+mj-lt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180000" indent="0"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83" y="6468925"/>
            <a:ext cx="788361" cy="226128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3164972"/>
            <a:ext cx="2646000" cy="1338436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600"/>
              </a:spcAft>
              <a:defRPr sz="2600" cap="all" baseline="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907200"/>
            <a:ext cx="8460000" cy="840853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738529"/>
            <a:ext cx="5364000" cy="132471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495300" indent="0">
              <a:spcAft>
                <a:spcPts val="600"/>
              </a:spcAft>
              <a:defRPr sz="3300"/>
            </a:lvl1pPr>
            <a:lvl2pPr marL="495300" indent="0">
              <a:lnSpc>
                <a:spcPct val="100000"/>
              </a:lnSpc>
              <a:defRPr sz="1500" baseline="0"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738529"/>
            <a:ext cx="2646000" cy="2764879"/>
          </a:xfrm>
          <a:solidFill>
            <a:schemeClr val="accent2"/>
          </a:solidFill>
        </p:spPr>
        <p:txBody>
          <a:bodyPr lIns="0" tIns="216000" rIns="0" bIns="0" numCol="1"/>
          <a:lstStyle>
            <a:lvl1pPr marL="495300" indent="0">
              <a:spcAft>
                <a:spcPts val="60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3164972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4603991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4603991"/>
            <a:ext cx="2646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accent1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062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fin_ja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315415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315416"/>
            <a:ext cx="827584" cy="116632"/>
          </a:xfrm>
        </p:spPr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315415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315416"/>
            <a:ext cx="827584" cy="116632"/>
          </a:xfrm>
        </p:spPr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15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5823835" y="3933056"/>
            <a:ext cx="318899" cy="94059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5823835" y="4070381"/>
            <a:ext cx="872401" cy="803266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5823835" y="3987539"/>
            <a:ext cx="0" cy="886108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 userDrawn="1"/>
        </p:nvSpPr>
        <p:spPr>
          <a:xfrm>
            <a:off x="4932040" y="1202878"/>
            <a:ext cx="2952328" cy="29029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7164289" y="729805"/>
            <a:ext cx="1224135" cy="1224135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100" dirty="0" smtClean="0">
              <a:solidFill>
                <a:srgbClr val="FFCD00"/>
              </a:solidFill>
              <a:latin typeface="Impact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067751" y="4873647"/>
            <a:ext cx="1512168" cy="151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7181056" y="3987539"/>
            <a:ext cx="1711424" cy="17114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506538" y="4255348"/>
            <a:ext cx="1080120" cy="1261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fr-FR" sz="2340" spc="-100" dirty="0" smtClean="0">
                <a:solidFill>
                  <a:srgbClr val="FFFFFF"/>
                </a:solidFill>
                <a:latin typeface="Impact"/>
              </a:rPr>
              <a:t>1 200 000</a:t>
            </a:r>
          </a:p>
          <a:p>
            <a:pPr algn="just">
              <a:lnSpc>
                <a:spcPts val="2600"/>
              </a:lnSpc>
            </a:pPr>
            <a:r>
              <a:rPr lang="fr-FR" sz="2460" dirty="0" smtClean="0">
                <a:solidFill>
                  <a:srgbClr val="FFFFFF"/>
                </a:solidFill>
                <a:latin typeface="Impact"/>
              </a:rPr>
              <a:t>EMPLOIS</a:t>
            </a:r>
          </a:p>
          <a:p>
            <a:pPr algn="dist">
              <a:lnSpc>
                <a:spcPts val="1400"/>
              </a:lnSpc>
            </a:pPr>
            <a:r>
              <a:rPr lang="fr-FR" sz="950" spc="-40" dirty="0" smtClean="0">
                <a:solidFill>
                  <a:srgbClr val="786E64"/>
                </a:solidFill>
                <a:latin typeface="Impact"/>
              </a:rPr>
              <a:t>dans les entreprises</a:t>
            </a:r>
          </a:p>
          <a:p>
            <a:pPr algn="dist"/>
            <a:r>
              <a:rPr lang="fr-FR" sz="1630" spc="200" dirty="0" smtClean="0">
                <a:solidFill>
                  <a:srgbClr val="786E64"/>
                </a:solidFill>
                <a:latin typeface="Impact"/>
              </a:rPr>
              <a:t>financées</a:t>
            </a:r>
          </a:p>
          <a:p>
            <a:pPr algn="just"/>
            <a:endParaRPr lang="fr-FR" sz="1300" spc="370" dirty="0">
              <a:solidFill>
                <a:srgbClr val="786E64"/>
              </a:solidFill>
              <a:latin typeface="Impact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5220072" y="5145828"/>
            <a:ext cx="15121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30" spc="-20" dirty="0" smtClean="0">
                <a:solidFill>
                  <a:srgbClr val="FFFFFF"/>
                </a:solidFill>
                <a:latin typeface="Impact"/>
              </a:rPr>
              <a:t>78 400</a:t>
            </a:r>
          </a:p>
          <a:p>
            <a:pPr algn="just"/>
            <a:r>
              <a:rPr lang="fr-FR" sz="1600" spc="20" dirty="0" smtClean="0">
                <a:solidFill>
                  <a:srgbClr val="FFFFFF"/>
                </a:solidFill>
                <a:latin typeface="Impact"/>
              </a:rPr>
              <a:t>ENTREPRISES</a:t>
            </a:r>
            <a:endParaRPr lang="fr-FR" sz="1600" spc="20" dirty="0" smtClean="0">
              <a:solidFill>
                <a:srgbClr val="786E64"/>
              </a:solidFill>
              <a:latin typeface="Impact"/>
            </a:endParaRPr>
          </a:p>
          <a:p>
            <a:r>
              <a:rPr lang="fr-FR" sz="1300" smtClean="0">
                <a:solidFill>
                  <a:srgbClr val="FFCD00"/>
                </a:solidFill>
                <a:latin typeface="Impact"/>
              </a:rPr>
              <a:t>ACCOMPAGNÉES</a:t>
            </a:r>
            <a:r>
              <a:rPr lang="fr-FR" sz="1300" dirty="0" smtClean="0">
                <a:solidFill>
                  <a:srgbClr val="FFCD00"/>
                </a:solidFill>
                <a:latin typeface="Impact"/>
              </a:rPr>
              <a:t>**</a:t>
            </a:r>
            <a:endParaRPr lang="fr-FR" sz="1300" dirty="0">
              <a:solidFill>
                <a:srgbClr val="FFCD00"/>
              </a:solidFill>
              <a:latin typeface="Impact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216903" y="830585"/>
            <a:ext cx="1116124" cy="1158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fr-FR" sz="2500" dirty="0" smtClean="0">
                <a:solidFill>
                  <a:srgbClr val="FFFFFF"/>
                </a:solidFill>
                <a:latin typeface="Impact"/>
              </a:rPr>
              <a:t>EFFET</a:t>
            </a:r>
            <a:r>
              <a:rPr lang="fr-FR" sz="2400" dirty="0" smtClean="0">
                <a:solidFill>
                  <a:srgbClr val="FFFFFF"/>
                </a:solidFill>
                <a:latin typeface="Impact"/>
              </a:rPr>
              <a:t> </a:t>
            </a:r>
            <a:r>
              <a:rPr lang="fr-FR" sz="2100" dirty="0" smtClean="0">
                <a:solidFill>
                  <a:srgbClr val="FFCD00"/>
                </a:solidFill>
                <a:latin typeface="Impact"/>
              </a:rPr>
              <a:t>LEVIER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4" name="Titre 15"/>
          <p:cNvSpPr>
            <a:spLocks noGrp="1"/>
          </p:cNvSpPr>
          <p:nvPr>
            <p:ph type="title"/>
          </p:nvPr>
        </p:nvSpPr>
        <p:spPr>
          <a:xfrm>
            <a:off x="738000" y="0"/>
            <a:ext cx="8064000" cy="47343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292927" y="648795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86E64"/>
                </a:solidFill>
              </a:rPr>
              <a:t>** en 2013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5688124" y="1195077"/>
            <a:ext cx="144016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0" dirty="0" smtClean="0">
                <a:solidFill>
                  <a:srgbClr val="FFFFFF"/>
                </a:solidFill>
                <a:latin typeface="Impact"/>
              </a:rPr>
              <a:t>18</a:t>
            </a:r>
            <a:endParaRPr lang="fr-FR" sz="10000" dirty="0">
              <a:solidFill>
                <a:srgbClr val="FFFFFF"/>
              </a:solidFill>
              <a:latin typeface="Impact"/>
            </a:endParaRPr>
          </a:p>
          <a:p>
            <a:pPr algn="just">
              <a:lnSpc>
                <a:spcPts val="900"/>
              </a:lnSpc>
            </a:pPr>
            <a:r>
              <a:rPr lang="fr-FR" sz="2200" dirty="0" smtClean="0">
                <a:solidFill>
                  <a:srgbClr val="FFFFFF"/>
                </a:solidFill>
                <a:latin typeface="Impact"/>
              </a:rPr>
              <a:t>MILLIARDS</a:t>
            </a:r>
          </a:p>
          <a:p>
            <a:pPr algn="just"/>
            <a:r>
              <a:rPr lang="fr-FR" sz="2800" dirty="0" smtClean="0">
                <a:solidFill>
                  <a:srgbClr val="FFFFFF"/>
                </a:solidFill>
                <a:latin typeface="Impact"/>
              </a:rPr>
              <a:t>D’EUROS</a:t>
            </a:r>
          </a:p>
          <a:p>
            <a:pPr algn="just"/>
            <a:r>
              <a:rPr lang="fr-FR" sz="2100" dirty="0" smtClean="0">
                <a:solidFill>
                  <a:srgbClr val="786E64"/>
                </a:solidFill>
                <a:latin typeface="Impact"/>
              </a:rPr>
              <a:t>MOBILISÉS</a:t>
            </a:r>
          </a:p>
          <a:p>
            <a:r>
              <a:rPr lang="fr-FR" sz="1000" dirty="0" smtClean="0">
                <a:solidFill>
                  <a:srgbClr val="786E64"/>
                </a:solidFill>
                <a:latin typeface="Impact"/>
              </a:rPr>
              <a:t>POUR LES ENTREPRISES**</a:t>
            </a:r>
            <a:endParaRPr lang="fr-FR" sz="1000" dirty="0">
              <a:solidFill>
                <a:srgbClr val="786E64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6992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Présentation LCL Mardi 15 novembre 2016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417B-38AF-4104-A405-CE45054AE020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961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Présentation LCL Mardi 15 novembre 2016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42A-A51F-4681-8084-EA17971E7CDA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13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43408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6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43409"/>
            <a:ext cx="827584" cy="116632"/>
          </a:xfrm>
        </p:spPr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3" name="Image 12" descr="couv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6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243408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396536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243409"/>
            <a:ext cx="827584" cy="116632"/>
          </a:xfrm>
        </p:spPr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" name="Image 5" descr="couv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7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ignature_titre.jpg"/>
          <p:cNvPicPr>
            <a:picLocks noChangeAspect="1"/>
          </p:cNvPicPr>
          <p:nvPr userDrawn="1"/>
        </p:nvPicPr>
        <p:blipFill rotWithShape="1">
          <a:blip r:embed="rId2" cstate="print"/>
          <a:srcRect t="38205"/>
          <a:stretch/>
        </p:blipFill>
        <p:spPr>
          <a:xfrm>
            <a:off x="0" y="-27384"/>
            <a:ext cx="9144000" cy="14691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2975620"/>
            <a:ext cx="7200000" cy="1518642"/>
          </a:xfrm>
        </p:spPr>
        <p:txBody>
          <a:bodyPr anchor="t" anchorCtr="0"/>
          <a:lstStyle>
            <a:lvl1pPr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72000" y="4438800"/>
            <a:ext cx="7200000" cy="720000"/>
          </a:xfrm>
        </p:spPr>
        <p:txBody>
          <a:bodyPr anchor="t" anchorCtr="0"/>
          <a:lstStyle>
            <a:lvl1pPr algn="l">
              <a:defRPr sz="2900">
                <a:solidFill>
                  <a:schemeClr val="accent1"/>
                </a:solidFill>
                <a:latin typeface="+mj-lt"/>
              </a:defRPr>
            </a:lvl1pPr>
          </a:lstStyle>
          <a:p>
            <a:fld id="{121F5AB3-A377-4667-B84E-E4C429C77C9B}" type="datetime1">
              <a:rPr lang="fr-FR" smtClean="0">
                <a:solidFill>
                  <a:srgbClr val="FFCD00"/>
                </a:solidFill>
              </a:rPr>
              <a:pPr/>
              <a:t>03/02/2017</a:t>
            </a:fld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58401-1896-4F80-9B2B-186795E41C2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0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9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0" y="-3756"/>
            <a:ext cx="9144000" cy="2197087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Triangle rectangle 13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287524" y="-810902"/>
            <a:ext cx="3679320" cy="3411810"/>
          </a:xfrm>
        </p:spPr>
        <p:txBody>
          <a:bodyPr anchor="b" anchorCtr="0"/>
          <a:lstStyle>
            <a:lvl1pPr algn="l">
              <a:defRPr sz="18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532" y="2816932"/>
            <a:ext cx="3864123" cy="3384376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4800" baseline="0">
                <a:solidFill>
                  <a:srgbClr val="5E51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insérer </a:t>
            </a:r>
          </a:p>
          <a:p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18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654168" y="2312876"/>
            <a:ext cx="3960440" cy="3883796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cxnSp>
        <p:nvCxnSpPr>
          <p:cNvPr id="19" name="Connecteur droit 18"/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83" y="6468925"/>
            <a:ext cx="788361" cy="226128"/>
          </a:xfrm>
          <a:prstGeom prst="rect">
            <a:avLst/>
          </a:prstGeom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8770" y="4629321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4615036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5518770" y="3610161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595876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5518770" y="2588714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429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5518770" y="1565362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551077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5518770" y="543915"/>
            <a:ext cx="3384376" cy="859904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529630"/>
            <a:ext cx="94677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1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381328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371521"/>
            <a:ext cx="3679320" cy="3411810"/>
          </a:xfrm>
        </p:spPr>
        <p:txBody>
          <a:bodyPr anchor="b" anchorCtr="0"/>
          <a:lstStyle>
            <a:lvl1pPr>
              <a:defRPr sz="207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3473575"/>
            <a:ext cx="3600000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BD2-5B95-4263-B17A-3A046187EB64}" type="datetimeFigureOut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 bwMode="gray">
          <a:xfrm flipV="1">
            <a:off x="8697885" y="6515819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3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1BD2-5B95-4263-B17A-3A046187EB64}" type="datetimeFigureOut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92680" y="371521"/>
            <a:ext cx="3679320" cy="3411810"/>
          </a:xfrm>
        </p:spPr>
        <p:txBody>
          <a:bodyPr anchor="b" anchorCtr="0"/>
          <a:lstStyle>
            <a:lvl1pPr>
              <a:defRPr sz="207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3473575"/>
            <a:ext cx="3600000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148263" y="3039244"/>
            <a:ext cx="3600201" cy="3342084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600"/>
              </a:spcAft>
              <a:buFont typeface="+mj-lt"/>
              <a:buAutoNum type="alphaLcPeriod"/>
              <a:defRPr sz="1600">
                <a:solidFill>
                  <a:schemeClr val="accent2"/>
                </a:solidFill>
              </a:defRPr>
            </a:lvl1pPr>
            <a:lvl2pPr marL="457200" indent="-457200">
              <a:buFont typeface="+mj-lt"/>
              <a:buNone/>
              <a:defRPr sz="1400">
                <a:solidFill>
                  <a:schemeClr val="accent2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1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1313136"/>
            <a:ext cx="8460000" cy="46399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48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07200"/>
            <a:ext cx="8460000" cy="50459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50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908720"/>
            <a:ext cx="4230000" cy="504440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620713"/>
            <a:ext cx="4230000" cy="5332412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26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342000" y="1772816"/>
            <a:ext cx="8460000" cy="3033184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4981932"/>
            <a:ext cx="8460000" cy="12553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2pPr>
            <a:lvl3pPr marL="18097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3pPr>
            <a:lvl4pPr marL="542925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4pPr>
            <a:lvl5pPr marL="895350" indent="-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908050"/>
            <a:ext cx="8460000" cy="864766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13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42000" y="908050"/>
            <a:ext cx="8460000" cy="864766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42000" y="1771199"/>
            <a:ext cx="8460000" cy="4181925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fr-FR" dirty="0" smtClean="0"/>
              <a:t>Tableau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7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2276873"/>
            <a:ext cx="3221888" cy="1512167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342000" y="4177655"/>
            <a:ext cx="3221888" cy="1512167"/>
          </a:xfrm>
          <a:ln w="38100">
            <a:solidFill>
              <a:schemeClr val="accent1"/>
            </a:solidFill>
          </a:ln>
        </p:spPr>
        <p:txBody>
          <a:bodyPr lIns="216000" tIns="36000" rIns="72000" bIns="3600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3708400" y="2276873"/>
            <a:ext cx="3816350" cy="1512888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5" name="Espace réservé du graphique 13"/>
          <p:cNvSpPr>
            <a:spLocks noGrp="1"/>
          </p:cNvSpPr>
          <p:nvPr>
            <p:ph type="chart" sz="quarter" idx="16" hasCustomPrompt="1"/>
          </p:nvPr>
        </p:nvSpPr>
        <p:spPr>
          <a:xfrm>
            <a:off x="3708400" y="4177655"/>
            <a:ext cx="3816350" cy="1512888"/>
          </a:xfrm>
          <a:ln w="38100">
            <a:solidFill>
              <a:schemeClr val="accent2"/>
            </a:solidFill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08400" y="3894134"/>
            <a:ext cx="3816350" cy="21590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 smtClean="0"/>
              <a:t>Texte de légendes</a:t>
            </a:r>
            <a:endParaRPr lang="fr-FR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3708400" y="5788721"/>
            <a:ext cx="3816350" cy="21590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 smtClean="0"/>
              <a:t>Texte de légendes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37200"/>
            <a:ext cx="8460000" cy="136842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353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3"/>
          </p:nvPr>
        </p:nvSpPr>
        <p:spPr>
          <a:xfrm>
            <a:off x="1926754" y="2015458"/>
            <a:ext cx="6101630" cy="3924000"/>
          </a:xfrm>
          <a:ln w="38100">
            <a:solidFill>
              <a:schemeClr val="accent2"/>
            </a:solidFill>
          </a:ln>
        </p:spPr>
        <p:txBody>
          <a:bodyPr tIns="288000"/>
          <a:lstStyle>
            <a:lvl1pPr marL="2009775" indent="0">
              <a:spcBef>
                <a:spcPts val="1200"/>
              </a:spcBef>
              <a:spcAft>
                <a:spcPts val="0"/>
              </a:spcAft>
              <a:defRPr sz="1500">
                <a:latin typeface="+mj-lt"/>
              </a:defRPr>
            </a:lvl1pPr>
            <a:lvl2pPr marL="2009775" indent="0">
              <a:defRPr sz="1400"/>
            </a:lvl2pPr>
            <a:lvl3pPr marL="419100" indent="0">
              <a:lnSpc>
                <a:spcPct val="100000"/>
              </a:lnSpc>
              <a:buNone/>
              <a:defRPr sz="1800">
                <a:latin typeface="+mj-lt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" y="2015459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26754" y="6064720"/>
            <a:ext cx="6101630" cy="568870"/>
          </a:xfrm>
        </p:spPr>
        <p:txBody>
          <a:bodyPr/>
          <a:lstStyle>
            <a:lvl1pPr>
              <a:spcAft>
                <a:spcPts val="0"/>
              </a:spcAft>
              <a:defRPr sz="800" i="1" baseline="0">
                <a:latin typeface="+mn-lt"/>
              </a:defRPr>
            </a:lvl1pPr>
          </a:lstStyle>
          <a:p>
            <a:pPr lvl="0"/>
            <a:r>
              <a:rPr lang="fr-FR" dirty="0" smtClean="0"/>
              <a:t>Texte de légendes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20"/>
          </p:nvPr>
        </p:nvSpPr>
        <p:spPr>
          <a:xfrm>
            <a:off x="342000" y="4679754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21"/>
          </p:nvPr>
        </p:nvSpPr>
        <p:spPr>
          <a:xfrm>
            <a:off x="342000" y="3350843"/>
            <a:ext cx="1476000" cy="1260000"/>
          </a:xfrm>
          <a:ln w="38100">
            <a:solidFill>
              <a:schemeClr val="accent1"/>
            </a:solidFill>
          </a:ln>
        </p:spPr>
        <p:txBody>
          <a:bodyPr lIns="216000" tIns="108000" rIns="72000" bIns="36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04678" y="2132856"/>
            <a:ext cx="1656184" cy="1440880"/>
          </a:xfrm>
          <a:ln w="0">
            <a:noFill/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4" name="Espace réservé du graphique 13"/>
          <p:cNvSpPr>
            <a:spLocks noGrp="1"/>
          </p:cNvSpPr>
          <p:nvPr>
            <p:ph type="chart" sz="quarter" idx="22" hasCustomPrompt="1"/>
          </p:nvPr>
        </p:nvSpPr>
        <p:spPr>
          <a:xfrm>
            <a:off x="2104678" y="3776464"/>
            <a:ext cx="1656184" cy="1440880"/>
          </a:xfrm>
          <a:ln w="0">
            <a:noFill/>
          </a:ln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637200"/>
            <a:ext cx="8460000" cy="136842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76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20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059832" y="3164972"/>
            <a:ext cx="2646000" cy="1338436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600"/>
              </a:spcAft>
              <a:defRPr sz="2600" cap="all" baseline="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341999" y="907200"/>
            <a:ext cx="8460000" cy="840853"/>
          </a:xfrm>
        </p:spPr>
        <p:txBody>
          <a:bodyPr anchor="t" anchorCtr="0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059832" y="1738529"/>
            <a:ext cx="5364000" cy="132471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495300" indent="0">
              <a:spcAft>
                <a:spcPts val="600"/>
              </a:spcAft>
              <a:defRPr sz="3300"/>
            </a:lvl1pPr>
            <a:lvl2pPr marL="495300" indent="0">
              <a:lnSpc>
                <a:spcPct val="100000"/>
              </a:lnSpc>
              <a:defRPr sz="1500" baseline="0"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41999" y="1738529"/>
            <a:ext cx="2646000" cy="2764879"/>
          </a:xfrm>
          <a:solidFill>
            <a:schemeClr val="accent2"/>
          </a:solidFill>
        </p:spPr>
        <p:txBody>
          <a:bodyPr lIns="0" tIns="216000" rIns="0" bIns="0" numCol="1"/>
          <a:lstStyle>
            <a:lvl1pPr marL="495300" indent="0">
              <a:spcAft>
                <a:spcPts val="60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5777832" y="3164972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41999" y="4603991"/>
            <a:ext cx="2646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bg2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059832" y="4603991"/>
            <a:ext cx="2646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495300" indent="0">
              <a:spcAft>
                <a:spcPts val="0"/>
              </a:spcAft>
              <a:defRPr sz="3300">
                <a:solidFill>
                  <a:schemeClr val="accent1"/>
                </a:solidFill>
              </a:defRPr>
            </a:lvl1pPr>
            <a:lvl2pPr marL="495300" indent="0">
              <a:lnSpc>
                <a:spcPct val="100000"/>
              </a:lnSpc>
              <a:defRPr sz="150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918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fin_ja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315415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315416"/>
            <a:ext cx="827584" cy="116632"/>
          </a:xfrm>
        </p:spPr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8604448" y="-315415"/>
            <a:ext cx="539552" cy="116631"/>
          </a:xfrm>
        </p:spPr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740352" y="-315416"/>
            <a:ext cx="827584" cy="116632"/>
          </a:xfrm>
        </p:spPr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53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Titre de la présentation</a:t>
            </a: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5823835" y="3933056"/>
            <a:ext cx="318899" cy="94059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5823835" y="4070381"/>
            <a:ext cx="872401" cy="803266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5823835" y="3987539"/>
            <a:ext cx="0" cy="886108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 userDrawn="1"/>
        </p:nvSpPr>
        <p:spPr>
          <a:xfrm>
            <a:off x="4932040" y="1202878"/>
            <a:ext cx="2952328" cy="29029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7164289" y="729805"/>
            <a:ext cx="1224135" cy="1224135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ts val="2000"/>
              </a:lnSpc>
            </a:pPr>
            <a:endParaRPr lang="fr-FR" sz="2100" dirty="0" smtClean="0">
              <a:solidFill>
                <a:srgbClr val="FFCD00"/>
              </a:solidFill>
              <a:latin typeface="Impact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067751" y="4873647"/>
            <a:ext cx="1512168" cy="151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7181056" y="3987539"/>
            <a:ext cx="1711424" cy="17114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506538" y="4255348"/>
            <a:ext cx="1080120" cy="1261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fr-FR" sz="2340" spc="-100" dirty="0" smtClean="0">
                <a:solidFill>
                  <a:srgbClr val="FFFFFF"/>
                </a:solidFill>
                <a:latin typeface="Impact"/>
              </a:rPr>
              <a:t>1 200 000</a:t>
            </a:r>
          </a:p>
          <a:p>
            <a:pPr algn="just">
              <a:lnSpc>
                <a:spcPts val="2600"/>
              </a:lnSpc>
            </a:pPr>
            <a:r>
              <a:rPr lang="fr-FR" sz="2460" dirty="0" smtClean="0">
                <a:solidFill>
                  <a:srgbClr val="FFFFFF"/>
                </a:solidFill>
                <a:latin typeface="Impact"/>
              </a:rPr>
              <a:t>EMPLOIS</a:t>
            </a:r>
          </a:p>
          <a:p>
            <a:pPr algn="dist">
              <a:lnSpc>
                <a:spcPts val="1400"/>
              </a:lnSpc>
            </a:pPr>
            <a:r>
              <a:rPr lang="fr-FR" sz="950" spc="-40" dirty="0" smtClean="0">
                <a:solidFill>
                  <a:srgbClr val="786E64"/>
                </a:solidFill>
                <a:latin typeface="Impact"/>
              </a:rPr>
              <a:t>dans les entreprises</a:t>
            </a:r>
          </a:p>
          <a:p>
            <a:pPr algn="dist"/>
            <a:r>
              <a:rPr lang="fr-FR" sz="1630" spc="200" dirty="0" smtClean="0">
                <a:solidFill>
                  <a:srgbClr val="786E64"/>
                </a:solidFill>
                <a:latin typeface="Impact"/>
              </a:rPr>
              <a:t>financées</a:t>
            </a:r>
          </a:p>
          <a:p>
            <a:pPr algn="just"/>
            <a:endParaRPr lang="fr-FR" sz="1300" spc="370" dirty="0">
              <a:solidFill>
                <a:srgbClr val="786E64"/>
              </a:solidFill>
              <a:latin typeface="Impact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5220072" y="5145828"/>
            <a:ext cx="15121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30" spc="-20" dirty="0" smtClean="0">
                <a:solidFill>
                  <a:srgbClr val="FFFFFF"/>
                </a:solidFill>
                <a:latin typeface="Impact"/>
              </a:rPr>
              <a:t>78 400</a:t>
            </a:r>
          </a:p>
          <a:p>
            <a:pPr algn="just"/>
            <a:r>
              <a:rPr lang="fr-FR" sz="1600" spc="20" dirty="0" smtClean="0">
                <a:solidFill>
                  <a:srgbClr val="FFFFFF"/>
                </a:solidFill>
                <a:latin typeface="Impact"/>
              </a:rPr>
              <a:t>ENTREPRISES</a:t>
            </a:r>
            <a:endParaRPr lang="fr-FR" sz="1600" spc="20" dirty="0" smtClean="0">
              <a:solidFill>
                <a:srgbClr val="786E64"/>
              </a:solidFill>
              <a:latin typeface="Impact"/>
            </a:endParaRPr>
          </a:p>
          <a:p>
            <a:r>
              <a:rPr lang="fr-FR" sz="1300" smtClean="0">
                <a:solidFill>
                  <a:srgbClr val="FFCD00"/>
                </a:solidFill>
                <a:latin typeface="Impact"/>
              </a:rPr>
              <a:t>ACCOMPAGNÉES</a:t>
            </a:r>
            <a:r>
              <a:rPr lang="fr-FR" sz="1300" dirty="0" smtClean="0">
                <a:solidFill>
                  <a:srgbClr val="FFCD00"/>
                </a:solidFill>
                <a:latin typeface="Impact"/>
              </a:rPr>
              <a:t>**</a:t>
            </a:r>
            <a:endParaRPr lang="fr-FR" sz="1300" dirty="0">
              <a:solidFill>
                <a:srgbClr val="FFCD00"/>
              </a:solidFill>
              <a:latin typeface="Impact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216903" y="830585"/>
            <a:ext cx="1116124" cy="1158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fr-FR" sz="2500" dirty="0" smtClean="0">
                <a:solidFill>
                  <a:srgbClr val="FFFFFF"/>
                </a:solidFill>
                <a:latin typeface="Impact"/>
              </a:rPr>
              <a:t>EFFET</a:t>
            </a:r>
            <a:r>
              <a:rPr lang="fr-FR" sz="2400" dirty="0" smtClean="0">
                <a:solidFill>
                  <a:srgbClr val="FFFFFF"/>
                </a:solidFill>
                <a:latin typeface="Impact"/>
              </a:rPr>
              <a:t> </a:t>
            </a:r>
            <a:r>
              <a:rPr lang="fr-FR" sz="2100" dirty="0" smtClean="0">
                <a:solidFill>
                  <a:srgbClr val="FFCD00"/>
                </a:solidFill>
                <a:latin typeface="Impact"/>
              </a:rPr>
              <a:t>LEVIER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17550" cy="500814"/>
          </a:xfrm>
        </p:spPr>
        <p:txBody>
          <a:bodyPr anchor="b" anchorCtr="0"/>
          <a:lstStyle>
            <a:lvl1pPr algn="r"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24" name="Titre 15"/>
          <p:cNvSpPr>
            <a:spLocks noGrp="1"/>
          </p:cNvSpPr>
          <p:nvPr>
            <p:ph type="title"/>
          </p:nvPr>
        </p:nvSpPr>
        <p:spPr>
          <a:xfrm>
            <a:off x="738000" y="0"/>
            <a:ext cx="8064000" cy="47343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292927" y="648795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86E64"/>
                </a:solidFill>
              </a:rPr>
              <a:t>** en 2013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5688124" y="1195077"/>
            <a:ext cx="144016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0" dirty="0" smtClean="0">
                <a:solidFill>
                  <a:srgbClr val="FFFFFF"/>
                </a:solidFill>
                <a:latin typeface="Impact"/>
              </a:rPr>
              <a:t>18</a:t>
            </a:r>
            <a:endParaRPr lang="fr-FR" sz="10000" dirty="0">
              <a:solidFill>
                <a:srgbClr val="FFFFFF"/>
              </a:solidFill>
              <a:latin typeface="Impact"/>
            </a:endParaRPr>
          </a:p>
          <a:p>
            <a:pPr algn="just">
              <a:lnSpc>
                <a:spcPts val="900"/>
              </a:lnSpc>
            </a:pPr>
            <a:r>
              <a:rPr lang="fr-FR" sz="2200" dirty="0" smtClean="0">
                <a:solidFill>
                  <a:srgbClr val="FFFFFF"/>
                </a:solidFill>
                <a:latin typeface="Impact"/>
              </a:rPr>
              <a:t>MILLIARDS</a:t>
            </a:r>
          </a:p>
          <a:p>
            <a:pPr algn="just"/>
            <a:r>
              <a:rPr lang="fr-FR" sz="2800" dirty="0" smtClean="0">
                <a:solidFill>
                  <a:srgbClr val="FFFFFF"/>
                </a:solidFill>
                <a:latin typeface="Impact"/>
              </a:rPr>
              <a:t>D’EUROS</a:t>
            </a:r>
          </a:p>
          <a:p>
            <a:pPr algn="just"/>
            <a:r>
              <a:rPr lang="fr-FR" sz="2100" dirty="0" smtClean="0">
                <a:solidFill>
                  <a:srgbClr val="786E64"/>
                </a:solidFill>
                <a:latin typeface="Impact"/>
              </a:rPr>
              <a:t>MOBILISÉS</a:t>
            </a:r>
          </a:p>
          <a:p>
            <a:r>
              <a:rPr lang="fr-FR" sz="1000" dirty="0" smtClean="0">
                <a:solidFill>
                  <a:srgbClr val="786E64"/>
                </a:solidFill>
                <a:latin typeface="Impact"/>
              </a:rPr>
              <a:t>POUR LES ENTREPRISES**</a:t>
            </a:r>
            <a:endParaRPr lang="fr-FR" sz="1000" dirty="0">
              <a:solidFill>
                <a:srgbClr val="786E64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227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Présentation LCL Mardi 15 novembre 2016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42A-A51F-4681-8084-EA17971E7CDA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2789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58775" y="1051334"/>
            <a:ext cx="8426450" cy="49339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87" y="1052482"/>
            <a:ext cx="3861373" cy="478468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4896036" y="1052482"/>
            <a:ext cx="3888234" cy="478468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28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16" y="6250680"/>
            <a:ext cx="393006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6250680"/>
            <a:ext cx="6192688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 smtClean="0"/>
              <a:t>Cliquez pour insérer le titre de chapitre</a:t>
            </a:r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50264" y="8620"/>
            <a:ext cx="843420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50587" y="1052482"/>
            <a:ext cx="3861373" cy="478468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4896036" y="1052736"/>
            <a:ext cx="3888432" cy="47892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52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1314000"/>
            <a:ext cx="846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 sous-titre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6"/>
            <a:r>
              <a:rPr lang="fr-FR" dirty="0" smtClean="0"/>
              <a:t>Septième niveau</a:t>
            </a:r>
          </a:p>
          <a:p>
            <a:pPr lvl="7"/>
            <a:r>
              <a:rPr lang="fr-FR" dirty="0" smtClean="0"/>
              <a:t>Huitième niveau</a:t>
            </a:r>
          </a:p>
          <a:p>
            <a:pPr lvl="7"/>
            <a:endParaRPr lang="fr-FR" dirty="0" smtClean="0"/>
          </a:p>
          <a:p>
            <a:pPr lvl="8"/>
            <a:r>
              <a:rPr lang="fr-FR" dirty="0" smtClean="0"/>
              <a:t>Neuvième niveau</a:t>
            </a:r>
          </a:p>
          <a:p>
            <a:pPr lvl="7"/>
            <a:endParaRPr lang="fr-FR" dirty="0" smtClean="0"/>
          </a:p>
          <a:p>
            <a:pPr lvl="7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0" y="6047940"/>
            <a:ext cx="9144000" cy="825349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0264" y="8620"/>
            <a:ext cx="847289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LOGO Bpifrance 2015 impact_fond jaune_RVB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83" y="6469153"/>
            <a:ext cx="788361" cy="226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2" r:id="rId2"/>
    <p:sldLayoutId id="2147483662" r:id="rId3"/>
    <p:sldLayoutId id="2147483666" r:id="rId4"/>
    <p:sldLayoutId id="2147483667" r:id="rId5"/>
    <p:sldLayoutId id="2147483701" r:id="rId6"/>
    <p:sldLayoutId id="2147483673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50" r:id="rId13"/>
    <p:sldLayoutId id="2147483674" r:id="rId14"/>
    <p:sldLayoutId id="2147483671" r:id="rId15"/>
    <p:sldLayoutId id="2147483709" r:id="rId16"/>
    <p:sldLayoutId id="2147483707" r:id="rId17"/>
    <p:sldLayoutId id="2147483710" r:id="rId18"/>
    <p:sldLayoutId id="2147483708" r:id="rId19"/>
    <p:sldLayoutId id="2147483711" r:id="rId20"/>
    <p:sldLayoutId id="2147483713" r:id="rId21"/>
    <p:sldLayoutId id="2147483714" r:id="rId22"/>
    <p:sldLayoutId id="2147483715" r:id="rId23"/>
    <p:sldLayoutId id="2147483668" r:id="rId24"/>
    <p:sldLayoutId id="2147483676" r:id="rId25"/>
    <p:sldLayoutId id="214748366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0"/>
        </a:spcAft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600" b="1" kern="1200" cap="all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1300" kern="1200">
          <a:solidFill>
            <a:srgbClr val="5E514D"/>
          </a:solidFill>
          <a:latin typeface="+mn-lt"/>
          <a:ea typeface="+mn-ea"/>
          <a:cs typeface="+mn-cs"/>
        </a:defRPr>
      </a:lvl3pPr>
      <a:lvl4pPr marL="0" indent="-180000" algn="just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1200" kern="1200">
          <a:solidFill>
            <a:srgbClr val="5E514D"/>
          </a:solidFill>
          <a:latin typeface="+mn-lt"/>
          <a:ea typeface="+mn-ea"/>
          <a:cs typeface="+mn-cs"/>
        </a:defRPr>
      </a:lvl4pPr>
      <a:lvl5pPr marL="180000" indent="0" algn="just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1200" kern="1200">
          <a:solidFill>
            <a:srgbClr val="5E514D"/>
          </a:solidFill>
          <a:latin typeface="+mn-lt"/>
          <a:ea typeface="+mn-ea"/>
          <a:cs typeface="+mn-cs"/>
        </a:defRPr>
      </a:lvl5pPr>
      <a:lvl6pPr marL="540000" indent="-180000" algn="just" defTabSz="895350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12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40000" indent="0" algn="just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12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900000" indent="-180975" algn="just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Wingdings" pitchFamily="2" charset="2"/>
        <a:buChar char="l"/>
        <a:defRPr sz="12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ct val="20000"/>
        </a:spcBef>
        <a:buFontTx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38000" y="0"/>
            <a:ext cx="8064000" cy="4734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1314000"/>
            <a:ext cx="846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6"/>
            <a:r>
              <a:rPr lang="fr-FR" dirty="0" smtClean="0"/>
              <a:t>Septième niveau</a:t>
            </a:r>
          </a:p>
          <a:p>
            <a:pPr lvl="7"/>
            <a:r>
              <a:rPr lang="fr-FR" dirty="0" smtClean="0"/>
              <a:t>Huitième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99592" y="6734175"/>
            <a:ext cx="539552" cy="1166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bg1"/>
                </a:solidFill>
              </a:defRPr>
            </a:lvl1pPr>
          </a:lstStyle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741368"/>
            <a:ext cx="827584" cy="116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77036" y="6453336"/>
            <a:ext cx="366964" cy="3121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 bwMode="gray">
          <a:xfrm flipV="1">
            <a:off x="8697885" y="6515819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_text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 bwMode="gray">
          <a:xfrm>
            <a:off x="0" y="6498000"/>
            <a:ext cx="107544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6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0"/>
        </a:spcAft>
        <a:buFont typeface="Arial" pitchFamily="34" charset="0"/>
        <a:buNone/>
        <a:defRPr sz="3200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20000"/>
        </a:lnSpc>
        <a:spcBef>
          <a:spcPts val="0"/>
        </a:spcBef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257300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619250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71675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38000" y="0"/>
            <a:ext cx="8064000" cy="4734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2000" y="1314000"/>
            <a:ext cx="846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6"/>
            <a:r>
              <a:rPr lang="fr-FR" dirty="0" smtClean="0"/>
              <a:t>Septième niveau</a:t>
            </a:r>
          </a:p>
          <a:p>
            <a:pPr lvl="7"/>
            <a:r>
              <a:rPr lang="fr-FR" dirty="0" smtClean="0"/>
              <a:t>Huitième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99592" y="6734175"/>
            <a:ext cx="539552" cy="1166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bg1"/>
                </a:solidFill>
              </a:defRPr>
            </a:lvl1pPr>
          </a:lstStyle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741368"/>
            <a:ext cx="827584" cy="116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77036" y="6453336"/>
            <a:ext cx="366964" cy="3121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 bwMode="gray">
          <a:xfrm flipV="1">
            <a:off x="8697885" y="6515819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_text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 bwMode="gray">
          <a:xfrm>
            <a:off x="0" y="6498000"/>
            <a:ext cx="107544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0"/>
        </a:spcAft>
        <a:buFont typeface="Arial" pitchFamily="34" charset="0"/>
        <a:buNone/>
        <a:defRPr sz="3200" b="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20000"/>
        </a:lnSpc>
        <a:spcBef>
          <a:spcPts val="0"/>
        </a:spcBef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257300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619250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971675" indent="-180975" algn="l" defTabSz="89535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Wingdings" pitchFamily="2" charset="2"/>
        <a:buChar char="l"/>
        <a:defRPr sz="1400" b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6.pn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9.png"/><Relationship Id="rId10" Type="http://schemas.openxmlformats.org/officeDocument/2006/relationships/image" Target="../media/image62.jpeg"/><Relationship Id="rId4" Type="http://schemas.openxmlformats.org/officeDocument/2006/relationships/image" Target="../media/image58.emf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77272"/>
            <a:ext cx="735285" cy="68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2" y="6074544"/>
            <a:ext cx="2195736" cy="6493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56" y="260648"/>
            <a:ext cx="2800350" cy="140017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Petit Déjeuner ATLANPOLITAIN</a:t>
            </a:r>
            <a:br>
              <a:rPr lang="fr-FR" dirty="0"/>
            </a:br>
            <a:r>
              <a:rPr lang="fr-FR" dirty="0"/>
              <a:t>Maitriser et sécuriser des règlements à l’international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7 février 2017</a:t>
            </a:r>
          </a:p>
        </p:txBody>
      </p:sp>
    </p:spTree>
    <p:extLst>
      <p:ext uri="{BB962C8B-B14F-4D97-AF65-F5344CB8AC3E}">
        <p14:creationId xmlns:p14="http://schemas.microsoft.com/office/powerpoint/2010/main" val="29782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</p:spPr>
        <p:txBody>
          <a:bodyPr/>
          <a:lstStyle/>
          <a:p>
            <a:fld id="{09CEC899-3F23-483C-9B74-041E814B7449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824" y="2534022"/>
            <a:ext cx="3276600" cy="15430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250" y="3968080"/>
            <a:ext cx="2000250" cy="1981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41068"/>
            <a:ext cx="1952625" cy="19526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4077072"/>
            <a:ext cx="2009775" cy="19907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185084"/>
            <a:ext cx="2019300" cy="19526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3002707"/>
            <a:ext cx="409575" cy="10858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136" y="101352"/>
            <a:ext cx="2286000" cy="2895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596" y="2734621"/>
            <a:ext cx="1447800" cy="13620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8" y="2672916"/>
            <a:ext cx="173355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63588" y="2643901"/>
            <a:ext cx="1800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3588" y="2705869"/>
            <a:ext cx="238125" cy="219075"/>
          </a:xfrm>
          <a:prstGeom prst="rect">
            <a:avLst/>
          </a:prstGeom>
        </p:spPr>
      </p:pic>
      <p:sp>
        <p:nvSpPr>
          <p:cNvPr id="22" name="Sous-titre 2"/>
          <p:cNvSpPr txBox="1">
            <a:spLocks/>
          </p:cNvSpPr>
          <p:nvPr/>
        </p:nvSpPr>
        <p:spPr>
          <a:xfrm>
            <a:off x="-792596" y="908720"/>
            <a:ext cx="5035201" cy="12422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 cap="all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18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54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54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90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FFC000"/>
                </a:solidFill>
              </a:rPr>
              <a:t>L’Assurance Export </a:t>
            </a:r>
          </a:p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FFC000"/>
                </a:solidFill>
              </a:rPr>
              <a:t>c’est aussi : </a:t>
            </a:r>
          </a:p>
        </p:txBody>
      </p:sp>
    </p:spTree>
    <p:extLst>
      <p:ext uri="{BB962C8B-B14F-4D97-AF65-F5344CB8AC3E}">
        <p14:creationId xmlns:p14="http://schemas.microsoft.com/office/powerpoint/2010/main" val="41386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</p:spPr>
        <p:txBody>
          <a:bodyPr/>
          <a:lstStyle/>
          <a:p>
            <a:fld id="{09CEC899-3F23-483C-9B74-041E814B7449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824" y="2534022"/>
            <a:ext cx="3276600" cy="15430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250" y="3968080"/>
            <a:ext cx="2000250" cy="1981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41068"/>
            <a:ext cx="1952625" cy="19526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4077072"/>
            <a:ext cx="2009775" cy="19907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185084"/>
            <a:ext cx="2019300" cy="19526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136" y="101352"/>
            <a:ext cx="2286000" cy="2895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596" y="2734621"/>
            <a:ext cx="1447800" cy="13620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672916"/>
            <a:ext cx="173355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63588" y="2643901"/>
            <a:ext cx="1800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428" y="836712"/>
            <a:ext cx="2171700" cy="21526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7864" y="3002707"/>
            <a:ext cx="409575" cy="10858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588" y="2705869"/>
            <a:ext cx="238125" cy="219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3875" y="3044401"/>
            <a:ext cx="2238375" cy="9798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7100" y="2924944"/>
            <a:ext cx="1866900" cy="1066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5274" y="2960948"/>
            <a:ext cx="1590675" cy="1152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91" y="2672916"/>
            <a:ext cx="2105025" cy="14573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9172" y="2686763"/>
            <a:ext cx="238125" cy="219075"/>
          </a:xfrm>
          <a:prstGeom prst="rect">
            <a:avLst/>
          </a:prstGeom>
        </p:spPr>
      </p:pic>
      <p:sp>
        <p:nvSpPr>
          <p:cNvPr id="22" name="Sous-titre 2"/>
          <p:cNvSpPr txBox="1">
            <a:spLocks/>
          </p:cNvSpPr>
          <p:nvPr/>
        </p:nvSpPr>
        <p:spPr>
          <a:xfrm>
            <a:off x="-792596" y="908720"/>
            <a:ext cx="5035201" cy="12422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 cap="all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18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54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54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90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FFC000"/>
                </a:solidFill>
              </a:rPr>
              <a:t>L’Assurance Export </a:t>
            </a:r>
          </a:p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FFC000"/>
                </a:solidFill>
              </a:rPr>
              <a:t>c’est aussi : </a:t>
            </a:r>
          </a:p>
        </p:txBody>
      </p:sp>
    </p:spTree>
    <p:extLst>
      <p:ext uri="{BB962C8B-B14F-4D97-AF65-F5344CB8AC3E}">
        <p14:creationId xmlns:p14="http://schemas.microsoft.com/office/powerpoint/2010/main" val="2807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03.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Notre équipe régionale en Pays de la Loire pour l’international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>
                <a:solidFill>
                  <a:srgbClr val="000000"/>
                </a:solidFill>
              </a:rPr>
              <a:pPr/>
              <a:t>12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23984" y="600659"/>
            <a:ext cx="762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CD00"/>
                </a:solidFill>
                <a:latin typeface="Impact" panose="020B0806030902050204" pitchFamily="34" charset="0"/>
              </a:rPr>
              <a:t>Bpifrance </a:t>
            </a:r>
            <a:r>
              <a:rPr lang="fr-FR" dirty="0" smtClean="0">
                <a:solidFill>
                  <a:srgbClr val="786E64"/>
                </a:solidFill>
                <a:latin typeface="Impact" panose="020B0806030902050204" pitchFamily="34" charset="0"/>
              </a:rPr>
              <a:t>- International - </a:t>
            </a:r>
            <a:r>
              <a:rPr lang="fr-FR" dirty="0" smtClean="0">
                <a:solidFill>
                  <a:srgbClr val="FFCD00"/>
                </a:solidFill>
                <a:latin typeface="Impact" panose="020B0806030902050204" pitchFamily="34" charset="0"/>
              </a:rPr>
              <a:t>Pays </a:t>
            </a:r>
            <a:r>
              <a:rPr lang="fr-FR" dirty="0">
                <a:solidFill>
                  <a:srgbClr val="FFCD00"/>
                </a:solidFill>
                <a:latin typeface="Impact" panose="020B0806030902050204" pitchFamily="34" charset="0"/>
              </a:rPr>
              <a:t>de la Loire 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786E64"/>
                </a:solidFill>
                <a:latin typeface="Impact" panose="020B0806030902050204" pitchFamily="34" charset="0"/>
              </a:rPr>
              <a:t> </a:t>
            </a:r>
            <a:endParaRPr lang="fr-FR" dirty="0">
              <a:solidFill>
                <a:srgbClr val="786E64"/>
              </a:solidFill>
            </a:endParaRPr>
          </a:p>
        </p:txBody>
      </p:sp>
      <p:sp>
        <p:nvSpPr>
          <p:cNvPr id="30" name="Espace réservé du texte 8"/>
          <p:cNvSpPr txBox="1">
            <a:spLocks/>
          </p:cNvSpPr>
          <p:nvPr/>
        </p:nvSpPr>
        <p:spPr>
          <a:xfrm>
            <a:off x="-180528" y="37077"/>
            <a:ext cx="717550" cy="50081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500" dirty="0" smtClean="0">
                <a:solidFill>
                  <a:srgbClr val="FFC000"/>
                </a:solidFill>
              </a:rPr>
              <a:t>03.</a:t>
            </a:r>
            <a:endParaRPr lang="fr-FR" sz="2500" dirty="0">
              <a:solidFill>
                <a:srgbClr val="FFC000"/>
              </a:solidFill>
            </a:endParaRPr>
          </a:p>
        </p:txBody>
      </p:sp>
      <p:sp>
        <p:nvSpPr>
          <p:cNvPr id="31" name="Titre 6"/>
          <p:cNvSpPr txBox="1">
            <a:spLocks/>
          </p:cNvSpPr>
          <p:nvPr/>
        </p:nvSpPr>
        <p:spPr bwMode="gray">
          <a:xfrm>
            <a:off x="503548" y="665"/>
            <a:ext cx="8064000" cy="4734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rgbClr val="786E64"/>
                </a:solidFill>
              </a:rPr>
              <a:t>Nos coordonnées</a:t>
            </a:r>
            <a:endParaRPr lang="fr-FR" sz="2000" dirty="0">
              <a:solidFill>
                <a:srgbClr val="786E64"/>
              </a:solidFill>
            </a:endParaRPr>
          </a:p>
        </p:txBody>
      </p:sp>
      <p:sp>
        <p:nvSpPr>
          <p:cNvPr id="28" name="Espace réservé du numéro de diapositive 6"/>
          <p:cNvSpPr txBox="1">
            <a:spLocks/>
          </p:cNvSpPr>
          <p:nvPr/>
        </p:nvSpPr>
        <p:spPr>
          <a:xfrm>
            <a:off x="8684342" y="6510323"/>
            <a:ext cx="366964" cy="31216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dirty="0" smtClean="0">
                <a:solidFill>
                  <a:srgbClr val="000000"/>
                </a:solidFill>
                <a:latin typeface="Impact"/>
              </a:rPr>
              <a:t>22</a:t>
            </a:r>
            <a:endParaRPr lang="fr-FR" sz="1200" dirty="0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96" y="37077"/>
            <a:ext cx="955810" cy="904833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79512" y="1196975"/>
            <a:ext cx="8651751" cy="6777038"/>
            <a:chOff x="179512" y="941611"/>
            <a:chExt cx="8651751" cy="677703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/>
            <a:srcRect t="8668" b="11720"/>
            <a:stretch/>
          </p:blipFill>
          <p:spPr>
            <a:xfrm>
              <a:off x="179512" y="2852935"/>
              <a:ext cx="357510" cy="504057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3429039"/>
              <a:ext cx="357509" cy="501643"/>
            </a:xfrm>
            <a:prstGeom prst="rect">
              <a:avLst/>
            </a:prstGeom>
          </p:spPr>
        </p:pic>
        <p:graphicFrame>
          <p:nvGraphicFramePr>
            <p:cNvPr id="5" name="Objet 4"/>
            <p:cNvGraphicFramePr>
              <a:graphicFrameLocks noChangeAspect="1"/>
            </p:cNvGraphicFramePr>
            <p:nvPr>
              <p:extLst/>
            </p:nvPr>
          </p:nvGraphicFramePr>
          <p:xfrm>
            <a:off x="620713" y="941611"/>
            <a:ext cx="8210550" cy="677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Worksheet" r:id="rId6" imgW="8553489" imgH="7058070" progId="Excel.Sheet.12">
                    <p:embed/>
                  </p:oleObj>
                </mc:Choice>
                <mc:Fallback>
                  <p:oleObj name="Worksheet" r:id="rId6" imgW="8553489" imgH="70580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0713" y="941611"/>
                          <a:ext cx="8210550" cy="6777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8" t="15556" r="11500" b="14028"/>
            <a:stretch/>
          </p:blipFill>
          <p:spPr>
            <a:xfrm flipH="1">
              <a:off x="179512" y="1331347"/>
              <a:ext cx="357510" cy="513477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4"/>
            <a:stretch/>
          </p:blipFill>
          <p:spPr bwMode="auto">
            <a:xfrm>
              <a:off x="179512" y="4077071"/>
              <a:ext cx="367107" cy="50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C:\Users\tpenguilly\AppData\Local\Microsoft\Windows\Temporary Internet Files\Content.Outlook\V0PMI36C\20150915_081436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r="8258" b="23032"/>
            <a:stretch/>
          </p:blipFill>
          <p:spPr bwMode="auto">
            <a:xfrm>
              <a:off x="179512" y="2204864"/>
              <a:ext cx="357510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22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2663788" y="440668"/>
            <a:ext cx="3780020" cy="1698315"/>
          </a:xfrm>
        </p:spPr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841229" cy="35316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5733256"/>
            <a:ext cx="4608512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468544" y="6453336"/>
            <a:ext cx="366964" cy="312165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5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3134"/>
          <a:stretch>
            <a:fillRect/>
          </a:stretch>
        </p:blipFill>
        <p:spPr>
          <a:xfrm>
            <a:off x="4572000" y="0"/>
            <a:ext cx="4572000" cy="6381328"/>
          </a:xfr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01.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Qui sommes-nous ?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899-3F23-483C-9B74-041E814B7449}" type="slidenum">
              <a:rPr lang="fr-FR" smtClean="0">
                <a:solidFill>
                  <a:srgbClr val="000000"/>
                </a:solidFill>
              </a:rPr>
              <a:pPr/>
              <a:t>2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01.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Titre du chapitre titre du chapitre titre du chapitre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6"/>
            <a:ext cx="9144000" cy="314096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581525"/>
            <a:ext cx="25368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6675" y="5229225"/>
            <a:ext cx="2736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lr>
                <a:schemeClr val="folHlink"/>
              </a:buClr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2800" dirty="0">
                <a:solidFill>
                  <a:srgbClr val="5E514D"/>
                </a:solidFill>
                <a:latin typeface="+mj-lt"/>
              </a:rPr>
              <a:t>Assurance Export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539750" y="3500437"/>
            <a:ext cx="7704138" cy="1416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sz="1800" dirty="0" smtClean="0"/>
              <a:t>A </a:t>
            </a:r>
            <a:r>
              <a:rPr lang="fr-FR" altLang="fr-FR" sz="1800" dirty="0"/>
              <a:t>compter du 01/01/2017 la gestion, la souscription et l’ensemble des moyens liés </a:t>
            </a:r>
            <a:r>
              <a:rPr lang="fr-FR" altLang="fr-FR" sz="1800" dirty="0" smtClean="0"/>
              <a:t>aux </a:t>
            </a:r>
            <a:r>
              <a:rPr lang="fr-FR" altLang="fr-FR" sz="1800" dirty="0"/>
              <a:t>garanties publiques </a:t>
            </a:r>
            <a:r>
              <a:rPr lang="fr-FR" altLang="fr-FR" sz="1800" dirty="0" smtClean="0"/>
              <a:t>précédemment Coface ont été transférés </a:t>
            </a:r>
            <a:r>
              <a:rPr lang="fr-FR" altLang="fr-FR" sz="1800" dirty="0"/>
              <a:t>au sein de BPI France qui </a:t>
            </a:r>
            <a:r>
              <a:rPr lang="fr-FR" altLang="fr-FR" sz="1800" dirty="0" smtClean="0"/>
              <a:t>a crée de manière dédiée une </a:t>
            </a:r>
            <a:r>
              <a:rPr lang="fr-FR" altLang="fr-FR" sz="1800" dirty="0"/>
              <a:t>nouvelle filiale :</a:t>
            </a:r>
          </a:p>
          <a:p>
            <a:pPr lvl="1"/>
            <a:endParaRPr lang="fr-FR" altLang="fr-FR" sz="18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11">
            <a:off x="361467" y="3455497"/>
            <a:ext cx="475624" cy="4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3514"/>
            <a:ext cx="8061075" cy="89535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dirty="0" smtClean="0"/>
              <a:t>Tous les instruments </a:t>
            </a:r>
            <a:r>
              <a:rPr lang="fr-FR" sz="2800" dirty="0">
                <a:solidFill>
                  <a:srgbClr val="FFCD00"/>
                </a:solidFill>
                <a:ea typeface="+mn-ea"/>
                <a:cs typeface="+mn-cs"/>
              </a:rPr>
              <a:t>publics</a:t>
            </a:r>
            <a:r>
              <a:rPr lang="fr-FR" sz="2800" dirty="0" smtClean="0">
                <a:solidFill>
                  <a:srgbClr val="FFCD00"/>
                </a:solidFill>
              </a:rPr>
              <a:t> </a:t>
            </a:r>
            <a:r>
              <a:rPr lang="fr-FR" sz="2800" dirty="0" smtClean="0"/>
              <a:t>de financement réunis</a:t>
            </a:r>
            <a:endParaRPr lang="fr-FR" sz="2800" dirty="0"/>
          </a:p>
        </p:txBody>
      </p:sp>
      <p:sp>
        <p:nvSpPr>
          <p:cNvPr id="29" name="Espace réservé du texte 12"/>
          <p:cNvSpPr txBox="1">
            <a:spLocks/>
          </p:cNvSpPr>
          <p:nvPr/>
        </p:nvSpPr>
        <p:spPr bwMode="gray">
          <a:xfrm>
            <a:off x="5724468" y="4324350"/>
            <a:ext cx="3060000" cy="54133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 lIns="216000" tIns="36000" rIns="72000" bIns="36000" anchor="ctr"/>
          <a:lstStyle>
            <a:defPPr>
              <a:defRPr lang="fr-FR"/>
            </a:defPPr>
            <a:lvl1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>
                <a:solidFill>
                  <a:schemeClr val="accent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5pPr>
            <a:lvl6pPr marL="125730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6pPr>
            <a:lvl7pPr marL="161925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7pPr>
            <a:lvl8pPr marL="1971675" indent="-180975" defTabSz="8953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fr-FR" b="1" dirty="0" smtClean="0">
                <a:solidFill>
                  <a:srgbClr val="FFFFFF"/>
                </a:solidFill>
                <a:latin typeface="Arial"/>
              </a:rPr>
              <a:t>Bpifrance Investissement</a:t>
            </a:r>
          </a:p>
        </p:txBody>
      </p:sp>
      <p:sp>
        <p:nvSpPr>
          <p:cNvPr id="30" name="Espace réservé du texte 12"/>
          <p:cNvSpPr txBox="1">
            <a:spLocks/>
          </p:cNvSpPr>
          <p:nvPr/>
        </p:nvSpPr>
        <p:spPr bwMode="gray">
          <a:xfrm>
            <a:off x="431540" y="4324350"/>
            <a:ext cx="3060000" cy="54133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 lIns="216000" tIns="36000" rIns="72000" bIns="36000" anchor="ctr"/>
          <a:lstStyle>
            <a:defPPr>
              <a:defRPr lang="fr-FR"/>
            </a:defPPr>
            <a:lvl1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>
                <a:solidFill>
                  <a:schemeClr val="accent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5pPr>
            <a:lvl6pPr marL="125730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6pPr>
            <a:lvl7pPr marL="161925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7pPr>
            <a:lvl8pPr marL="1971675" indent="-180975" defTabSz="8953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fr-FR" b="1" dirty="0" smtClean="0">
                <a:solidFill>
                  <a:srgbClr val="FFFFFF"/>
                </a:solidFill>
                <a:latin typeface="Arial"/>
              </a:rPr>
              <a:t>Bpifrance Financement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059085" y="2323531"/>
            <a:ext cx="77509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C5C7C8"/>
                </a:solidFill>
                <a:latin typeface="Impact"/>
              </a:rPr>
              <a:t>50 %</a:t>
            </a:r>
            <a:endParaRPr lang="fr-FR" sz="800" b="1" dirty="0">
              <a:solidFill>
                <a:srgbClr val="C5C7C8"/>
              </a:solidFill>
              <a:latin typeface="Impact"/>
            </a:endParaRPr>
          </a:p>
        </p:txBody>
      </p:sp>
      <p:sp>
        <p:nvSpPr>
          <p:cNvPr id="9226" name="Espace réservé du contenu 11"/>
          <p:cNvSpPr txBox="1">
            <a:spLocks/>
          </p:cNvSpPr>
          <p:nvPr/>
        </p:nvSpPr>
        <p:spPr bwMode="gray">
          <a:xfrm>
            <a:off x="416335" y="4941168"/>
            <a:ext cx="8311331" cy="13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b="1">
                <a:solidFill>
                  <a:srgbClr val="73625B"/>
                </a:solidFill>
                <a:latin typeface="Arial" charset="0"/>
              </a:defRPr>
            </a:lvl1pPr>
            <a:lvl2pPr>
              <a:defRPr b="1">
                <a:solidFill>
                  <a:srgbClr val="73625B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73625B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73625B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73625B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9pPr>
          </a:lstStyle>
          <a:p>
            <a:pPr marL="0" lvl="1" fontAlgn="base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fr-FR" sz="1600" b="0" dirty="0">
                <a:solidFill>
                  <a:srgbClr val="786E64"/>
                </a:solidFill>
              </a:rPr>
              <a:t>Créé par la loi du 31 décembre 2012, </a:t>
            </a:r>
            <a:r>
              <a:rPr lang="fr-FR" sz="1600" dirty="0">
                <a:solidFill>
                  <a:srgbClr val="786E64"/>
                </a:solidFill>
              </a:rPr>
              <a:t>Bpifrance</a:t>
            </a:r>
            <a:r>
              <a:rPr lang="fr-FR" sz="1600" b="0" dirty="0">
                <a:solidFill>
                  <a:srgbClr val="786E64"/>
                </a:solidFill>
              </a:rPr>
              <a:t> est détenu à </a:t>
            </a:r>
            <a:r>
              <a:rPr lang="fr-FR" sz="1600" b="0" dirty="0" smtClean="0">
                <a:solidFill>
                  <a:srgbClr val="786E64"/>
                </a:solidFill>
              </a:rPr>
              <a:t>50 % </a:t>
            </a:r>
            <a:r>
              <a:rPr lang="fr-FR" sz="1600" b="0" dirty="0">
                <a:solidFill>
                  <a:srgbClr val="786E64"/>
                </a:solidFill>
              </a:rPr>
              <a:t>chacun par </a:t>
            </a:r>
            <a:r>
              <a:rPr lang="fr-FR" sz="1600" dirty="0" smtClean="0">
                <a:solidFill>
                  <a:srgbClr val="786E64"/>
                </a:solidFill>
              </a:rPr>
              <a:t>l’État</a:t>
            </a:r>
            <a:r>
              <a:rPr lang="fr-FR" sz="1600" b="0" dirty="0" smtClean="0">
                <a:solidFill>
                  <a:srgbClr val="786E64"/>
                </a:solidFill>
              </a:rPr>
              <a:t> </a:t>
            </a:r>
            <a:r>
              <a:rPr lang="fr-FR" sz="1600" b="0" dirty="0">
                <a:solidFill>
                  <a:srgbClr val="786E64"/>
                </a:solidFill>
              </a:rPr>
              <a:t>et la </a:t>
            </a:r>
            <a:r>
              <a:rPr lang="fr-FR" sz="1600" dirty="0">
                <a:solidFill>
                  <a:srgbClr val="786E64"/>
                </a:solidFill>
              </a:rPr>
              <a:t>Caisse des Dépôts </a:t>
            </a:r>
            <a:r>
              <a:rPr lang="fr-FR" sz="1600" b="0" dirty="0">
                <a:solidFill>
                  <a:srgbClr val="786E64"/>
                </a:solidFill>
              </a:rPr>
              <a:t>et s’organise autour de deux pôles </a:t>
            </a:r>
            <a:r>
              <a:rPr lang="fr-FR" sz="1600" dirty="0">
                <a:solidFill>
                  <a:srgbClr val="786E64"/>
                </a:solidFill>
              </a:rPr>
              <a:t>Bpifrance Financement </a:t>
            </a:r>
            <a:r>
              <a:rPr lang="fr-FR" sz="1600" b="0" dirty="0">
                <a:solidFill>
                  <a:srgbClr val="786E64"/>
                </a:solidFill>
              </a:rPr>
              <a:t>d’un côté et </a:t>
            </a:r>
            <a:r>
              <a:rPr lang="fr-FR" sz="1600" dirty="0">
                <a:solidFill>
                  <a:srgbClr val="786E64"/>
                </a:solidFill>
              </a:rPr>
              <a:t>Bpifrance Investissement </a:t>
            </a:r>
            <a:r>
              <a:rPr lang="fr-FR" sz="1600" b="0" dirty="0">
                <a:solidFill>
                  <a:srgbClr val="786E64"/>
                </a:solidFill>
              </a:rPr>
              <a:t>d’autre part</a:t>
            </a:r>
            <a:r>
              <a:rPr lang="fr-FR" sz="1600" b="0" dirty="0" smtClean="0">
                <a:solidFill>
                  <a:srgbClr val="786E64"/>
                </a:solidFill>
              </a:rPr>
              <a:t>.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b="0" dirty="0" smtClean="0">
                <a:solidFill>
                  <a:srgbClr val="786E64"/>
                </a:solidFill>
              </a:rPr>
              <a:t>Depuis le </a:t>
            </a:r>
            <a:r>
              <a:rPr lang="fr-FR" sz="1400" b="0" dirty="0">
                <a:solidFill>
                  <a:srgbClr val="786E64"/>
                </a:solidFill>
              </a:rPr>
              <a:t>1</a:t>
            </a:r>
            <a:r>
              <a:rPr lang="fr-FR" sz="1400" b="0" baseline="30000" dirty="0">
                <a:solidFill>
                  <a:srgbClr val="786E64"/>
                </a:solidFill>
              </a:rPr>
              <a:t>er</a:t>
            </a:r>
            <a:r>
              <a:rPr lang="fr-FR" sz="1400" b="0" dirty="0">
                <a:solidFill>
                  <a:srgbClr val="786E64"/>
                </a:solidFill>
              </a:rPr>
              <a:t> janvier 2017, </a:t>
            </a:r>
            <a:r>
              <a:rPr lang="fr-FR" sz="1400" dirty="0">
                <a:solidFill>
                  <a:srgbClr val="786E64"/>
                </a:solidFill>
              </a:rPr>
              <a:t>Bpifrance Assurance Export</a:t>
            </a:r>
            <a:r>
              <a:rPr lang="fr-FR" sz="1400" b="0" dirty="0">
                <a:solidFill>
                  <a:srgbClr val="786E64"/>
                </a:solidFill>
              </a:rPr>
              <a:t>, filiale de Bpifrance, </a:t>
            </a:r>
            <a:r>
              <a:rPr lang="fr-FR" sz="1400" b="0" dirty="0" smtClean="0">
                <a:solidFill>
                  <a:srgbClr val="786E64"/>
                </a:solidFill>
              </a:rPr>
              <a:t>assure </a:t>
            </a:r>
            <a:r>
              <a:rPr lang="fr-FR" sz="1400" b="0" dirty="0">
                <a:solidFill>
                  <a:srgbClr val="786E64"/>
                </a:solidFill>
              </a:rPr>
              <a:t>la gestion des garanties publiques pour le commerce extérieur pour la compte de l’État </a:t>
            </a:r>
            <a:r>
              <a:rPr lang="fr-FR" sz="1400" b="0" dirty="0" smtClean="0">
                <a:solidFill>
                  <a:srgbClr val="786E64"/>
                </a:solidFill>
              </a:rPr>
              <a:t>(ex – gestion par </a:t>
            </a:r>
            <a:r>
              <a:rPr lang="fr-FR" sz="1400" dirty="0" smtClean="0">
                <a:solidFill>
                  <a:srgbClr val="786E64"/>
                </a:solidFill>
              </a:rPr>
              <a:t>COFACE</a:t>
            </a:r>
            <a:r>
              <a:rPr lang="fr-FR" sz="1400" b="0" dirty="0">
                <a:solidFill>
                  <a:srgbClr val="786E64"/>
                </a:solidFill>
              </a:rPr>
              <a:t> jusque fin 2016</a:t>
            </a:r>
            <a:r>
              <a:rPr lang="fr-FR" sz="1400" b="0" dirty="0" smtClean="0">
                <a:solidFill>
                  <a:srgbClr val="786E64"/>
                </a:solidFill>
              </a:rPr>
              <a:t>).</a:t>
            </a:r>
            <a:endParaRPr lang="fr-FR" sz="1600" b="0" dirty="0">
              <a:solidFill>
                <a:srgbClr val="786E64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713014" y="3680584"/>
            <a:ext cx="7428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C5C7C8"/>
                </a:solidFill>
                <a:latin typeface="Impact"/>
              </a:rPr>
              <a:t>90 %</a:t>
            </a:r>
            <a:endParaRPr lang="fr-FR" sz="800" b="1" dirty="0">
              <a:solidFill>
                <a:srgbClr val="C5C7C8"/>
              </a:solidFill>
              <a:latin typeface="Impact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578854" y="3681119"/>
            <a:ext cx="86409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C5C7C8"/>
                </a:solidFill>
                <a:latin typeface="Impact"/>
              </a:rPr>
              <a:t>100 %</a:t>
            </a:r>
            <a:endParaRPr lang="fr-FR" sz="800" b="1" dirty="0">
              <a:solidFill>
                <a:srgbClr val="C5C7C8"/>
              </a:solidFill>
              <a:latin typeface="Impac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8932" y="3685448"/>
            <a:ext cx="79795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C5C7C8"/>
                </a:solidFill>
                <a:latin typeface="Impact"/>
              </a:rPr>
              <a:t>10 %</a:t>
            </a:r>
            <a:endParaRPr lang="fr-FR" sz="800" b="1" dirty="0">
              <a:solidFill>
                <a:srgbClr val="C5C7C8"/>
              </a:solidFill>
              <a:latin typeface="Impac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23307" y="2320770"/>
            <a:ext cx="85407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C5C7C8"/>
                </a:solidFill>
                <a:latin typeface="Impact"/>
              </a:rPr>
              <a:t>50 %</a:t>
            </a:r>
            <a:endParaRPr lang="fr-FR" sz="800" b="1" dirty="0">
              <a:solidFill>
                <a:srgbClr val="C5C7C8"/>
              </a:solidFill>
              <a:latin typeface="Impac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082426" y="3362525"/>
            <a:ext cx="1107787" cy="961825"/>
          </a:xfrm>
          <a:prstGeom prst="straightConnector1">
            <a:avLst/>
          </a:prstGeom>
          <a:ln w="19050">
            <a:solidFill>
              <a:srgbClr val="FFC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29" idx="0"/>
          </p:cNvCxnSpPr>
          <p:nvPr/>
        </p:nvCxnSpPr>
        <p:spPr>
          <a:xfrm>
            <a:off x="5638800" y="3354888"/>
            <a:ext cx="1615668" cy="969462"/>
          </a:xfrm>
          <a:prstGeom prst="straightConnector1">
            <a:avLst/>
          </a:prstGeom>
          <a:ln w="19050">
            <a:solidFill>
              <a:srgbClr val="FFC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229" idx="2"/>
          </p:cNvCxnSpPr>
          <p:nvPr/>
        </p:nvCxnSpPr>
        <p:spPr>
          <a:xfrm>
            <a:off x="688650" y="3354016"/>
            <a:ext cx="1023095" cy="970334"/>
          </a:xfrm>
          <a:prstGeom prst="straightConnector1">
            <a:avLst/>
          </a:prstGeom>
          <a:ln w="19050">
            <a:solidFill>
              <a:srgbClr val="FFC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417B-38AF-4104-A405-CE45054AE020}" type="slidenum">
              <a:rPr lang="fr-FR" smtClean="0">
                <a:solidFill>
                  <a:srgbClr val="000000"/>
                </a:solidFill>
              </a:rPr>
              <a:pPr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6" name="Titre 6"/>
          <p:cNvSpPr txBox="1">
            <a:spLocks/>
          </p:cNvSpPr>
          <p:nvPr/>
        </p:nvSpPr>
        <p:spPr bwMode="gray">
          <a:xfrm>
            <a:off x="0" y="1128"/>
            <a:ext cx="914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/>
            <a:r>
              <a:rPr lang="fr-FR" sz="2500" dirty="0" smtClean="0">
                <a:solidFill>
                  <a:srgbClr val="FFCD00"/>
                </a:solidFill>
              </a:rPr>
              <a:t>01. </a:t>
            </a:r>
            <a:r>
              <a:rPr lang="fr-FR" sz="2500" dirty="0" smtClean="0">
                <a:solidFill>
                  <a:srgbClr val="786E64"/>
                </a:solidFill>
              </a:rPr>
              <a:t>Qui sommes-nous ?</a:t>
            </a:r>
            <a:endParaRPr lang="fr-FR" sz="2500" dirty="0">
              <a:solidFill>
                <a:srgbClr val="786E64"/>
              </a:solidFill>
            </a:endParaRPr>
          </a:p>
        </p:txBody>
      </p:sp>
      <p:sp>
        <p:nvSpPr>
          <p:cNvPr id="27" name="Espace réservé du texte 12"/>
          <p:cNvSpPr txBox="1">
            <a:spLocks/>
          </p:cNvSpPr>
          <p:nvPr/>
        </p:nvSpPr>
        <p:spPr bwMode="gray">
          <a:xfrm>
            <a:off x="1363663" y="1625600"/>
            <a:ext cx="2447925" cy="5397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lIns="144000" tIns="36000" rIns="72000" bIns="36000" anchor="ctr"/>
          <a:lstStyle>
            <a:defPPr>
              <a:defRPr lang="fr-FR"/>
            </a:defPPr>
            <a:lvl1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>
                <a:solidFill>
                  <a:schemeClr val="accent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5pPr>
            <a:lvl6pPr marL="125730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6pPr>
            <a:lvl7pPr marL="161925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7pPr>
            <a:lvl8pPr marL="1971675" indent="-180975" defTabSz="8953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ctr" eaLnBrk="0" fontAlgn="base" hangingPunct="0">
              <a:spcAft>
                <a:spcPct val="0"/>
              </a:spcAft>
              <a:defRPr/>
            </a:pPr>
            <a:r>
              <a:rPr lang="fr-FR" sz="1600" b="1" dirty="0" smtClean="0">
                <a:solidFill>
                  <a:srgbClr val="786E64"/>
                </a:solidFill>
                <a:latin typeface="Arial"/>
              </a:rPr>
              <a:t>ÉTAT</a:t>
            </a:r>
            <a:endParaRPr lang="fr-FR" sz="1600" b="1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28" name="Espace réservé du texte 12"/>
          <p:cNvSpPr txBox="1">
            <a:spLocks/>
          </p:cNvSpPr>
          <p:nvPr/>
        </p:nvSpPr>
        <p:spPr bwMode="gray">
          <a:xfrm>
            <a:off x="5310188" y="1624013"/>
            <a:ext cx="2449512" cy="5397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lIns="144000" tIns="36000" rIns="72000" bIns="36000" anchor="ctr"/>
          <a:lstStyle>
            <a:defPPr>
              <a:defRPr lang="fr-FR"/>
            </a:defPPr>
            <a:lvl1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>
                <a:solidFill>
                  <a:schemeClr val="accent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5pPr>
            <a:lvl6pPr marL="125730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6pPr>
            <a:lvl7pPr marL="161925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7pPr>
            <a:lvl8pPr marL="1971675" indent="-180975" defTabSz="8953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ctr" eaLnBrk="0" fontAlgn="base" hangingPunct="0">
              <a:spcAft>
                <a:spcPct val="0"/>
              </a:spcAft>
              <a:defRPr/>
            </a:pPr>
            <a:r>
              <a:rPr lang="fr-FR" sz="1600" b="1" dirty="0" smtClean="0">
                <a:solidFill>
                  <a:srgbClr val="786E64"/>
                </a:solidFill>
                <a:latin typeface="Arial"/>
              </a:rPr>
              <a:t>CAISSE DES DÉPÔTS</a:t>
            </a:r>
            <a:endParaRPr lang="fr-FR" sz="1600" b="1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9229" name="Espace réservé du texte 12"/>
          <p:cNvSpPr txBox="1">
            <a:spLocks/>
          </p:cNvSpPr>
          <p:nvPr/>
        </p:nvSpPr>
        <p:spPr bwMode="gray">
          <a:xfrm>
            <a:off x="317969" y="2814266"/>
            <a:ext cx="741362" cy="5397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marL="342900" indent="-342900">
              <a:defRPr b="1">
                <a:solidFill>
                  <a:srgbClr val="73625B"/>
                </a:solidFill>
                <a:latin typeface="Arial" charset="0"/>
              </a:defRPr>
            </a:lvl1pPr>
            <a:lvl2pPr>
              <a:defRPr b="1">
                <a:solidFill>
                  <a:srgbClr val="73625B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73625B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73625B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73625B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73625B"/>
                </a:solidFill>
                <a:latin typeface="Arial" charset="0"/>
              </a:defRPr>
            </a:lvl9pPr>
          </a:lstStyle>
          <a:p>
            <a:pPr marL="0" lvl="1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fr-FR" sz="800" dirty="0">
                <a:solidFill>
                  <a:srgbClr val="786E64"/>
                </a:solidFill>
              </a:rPr>
              <a:t>Actionnaires bancaires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844000" y="2808054"/>
            <a:ext cx="3456000" cy="540060"/>
            <a:chOff x="2844000" y="2808054"/>
            <a:chExt cx="3456000" cy="540060"/>
          </a:xfrm>
        </p:grpSpPr>
        <p:sp>
          <p:nvSpPr>
            <p:cNvPr id="23" name="Espace réservé du texte 12"/>
            <p:cNvSpPr txBox="1">
              <a:spLocks/>
            </p:cNvSpPr>
            <p:nvPr/>
          </p:nvSpPr>
          <p:spPr bwMode="gray">
            <a:xfrm>
              <a:off x="2844000" y="2808288"/>
              <a:ext cx="3456000" cy="53975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CD00"/>
              </a:solidFill>
            </a:ln>
          </p:spPr>
          <p:txBody>
            <a:bodyPr lIns="36000" tIns="36000" rIns="72000" bIns="36000" anchor="ctr"/>
            <a:lstStyle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400" b="0">
                  <a:solidFill>
                    <a:schemeClr val="accent2"/>
                  </a:solidFill>
                </a:defRPr>
              </a:lvl1pPr>
              <a:lvl2pPr marL="0" indent="0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 sz="1100">
                  <a:solidFill>
                    <a:schemeClr val="accent2"/>
                  </a:solidFill>
                </a:defRPr>
              </a:lvl2pPr>
              <a:lvl3pPr marL="0" indent="0">
                <a:lnSpc>
                  <a:spcPct val="120000"/>
                </a:lnSpc>
                <a:spcBef>
                  <a:spcPts val="0"/>
                </a:spcBef>
                <a:buFont typeface="Wingdings" pitchFamily="2" charset="2"/>
                <a:buNone/>
                <a:defRPr sz="1100">
                  <a:solidFill>
                    <a:schemeClr val="accent2"/>
                  </a:solidFill>
                </a:defRPr>
              </a:lvl3pPr>
              <a:lvl4pPr marL="0" indent="0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None/>
                <a:defRPr sz="1100">
                  <a:solidFill>
                    <a:schemeClr val="accent2"/>
                  </a:solidFill>
                </a:defRPr>
              </a:lvl4pPr>
              <a:lvl5pPr marL="0" indent="0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Wingdings" pitchFamily="2" charset="2"/>
                <a:buNone/>
                <a:defRPr sz="1100">
                  <a:solidFill>
                    <a:schemeClr val="accent2"/>
                  </a:solidFill>
                </a:defRPr>
              </a:lvl5pPr>
              <a:lvl6pPr marL="1257300" indent="-180975" defTabSz="895350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Font typeface="Wingdings" pitchFamily="2" charset="2"/>
                <a:buChar char="l"/>
                <a:defRPr sz="1400" b="0">
                  <a:solidFill>
                    <a:schemeClr val="accent2"/>
                  </a:solidFill>
                </a:defRPr>
              </a:lvl6pPr>
              <a:lvl7pPr marL="1619250" indent="-180975" defTabSz="895350"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Char char="l"/>
                <a:defRPr sz="1400" b="0">
                  <a:solidFill>
                    <a:schemeClr val="accent2"/>
                  </a:solidFill>
                </a:defRPr>
              </a:lvl7pPr>
              <a:lvl8pPr marL="1971675" indent="-180975" defTabSz="895350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Wingdings" pitchFamily="2" charset="2"/>
                <a:buChar char="l"/>
                <a:defRPr sz="1400" b="0">
                  <a:solidFill>
                    <a:schemeClr val="accent2"/>
                  </a:solidFill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lvl="1" algn="ctr" eaLnBrk="0" fontAlgn="base" hangingPunct="0">
                <a:spcAft>
                  <a:spcPct val="0"/>
                </a:spcAft>
                <a:defRPr/>
              </a:pPr>
              <a:endParaRPr lang="fr-FR" sz="2400" dirty="0" smtClean="0">
                <a:solidFill>
                  <a:srgbClr val="786E64"/>
                </a:solidFill>
                <a:latin typeface="Impact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89" b="24493"/>
            <a:stretch/>
          </p:blipFill>
          <p:spPr>
            <a:xfrm>
              <a:off x="3505200" y="2808054"/>
              <a:ext cx="2133600" cy="540060"/>
            </a:xfrm>
            <a:prstGeom prst="rect">
              <a:avLst/>
            </a:prstGeom>
          </p:spPr>
        </p:pic>
      </p:grpSp>
      <p:sp>
        <p:nvSpPr>
          <p:cNvPr id="32" name="Espace réservé du texte 12"/>
          <p:cNvSpPr txBox="1">
            <a:spLocks/>
          </p:cNvSpPr>
          <p:nvPr/>
        </p:nvSpPr>
        <p:spPr bwMode="gray">
          <a:xfrm>
            <a:off x="3813625" y="4329472"/>
            <a:ext cx="1620341" cy="54133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 lIns="216000" tIns="36000" rIns="72000" bIns="36000" anchor="ctr"/>
          <a:lstStyle>
            <a:defPPr>
              <a:defRPr lang="fr-FR"/>
            </a:defPPr>
            <a:lvl1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>
                <a:solidFill>
                  <a:schemeClr val="accent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5pPr>
            <a:lvl6pPr marL="125730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6pPr>
            <a:lvl7pPr marL="161925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7pPr>
            <a:lvl8pPr marL="1971675" indent="-180975" defTabSz="8953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fr-FR" sz="1200" b="1" dirty="0" smtClean="0">
                <a:solidFill>
                  <a:srgbClr val="FFFFFF"/>
                </a:solidFill>
                <a:latin typeface="Arial"/>
              </a:rPr>
              <a:t>Bpifrance</a:t>
            </a:r>
          </a:p>
          <a:p>
            <a:pPr lvl="1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fr-FR" sz="1200" b="1" dirty="0" smtClean="0">
                <a:solidFill>
                  <a:srgbClr val="FFFFFF"/>
                </a:solidFill>
                <a:latin typeface="Arial"/>
              </a:rPr>
              <a:t>Assurance Export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623795" y="3362525"/>
            <a:ext cx="0" cy="961825"/>
          </a:xfrm>
          <a:prstGeom prst="straightConnector1">
            <a:avLst/>
          </a:prstGeom>
          <a:ln w="19050">
            <a:solidFill>
              <a:srgbClr val="FFCD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570526" y="3684644"/>
            <a:ext cx="864096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rgbClr val="C5C7C8"/>
                </a:solidFill>
                <a:latin typeface="Impact"/>
              </a:rPr>
              <a:t>100 %</a:t>
            </a:r>
            <a:endParaRPr lang="fr-FR" sz="800" b="1" dirty="0">
              <a:solidFill>
                <a:srgbClr val="C5C7C8"/>
              </a:solidFill>
              <a:latin typeface="Impact"/>
            </a:endParaRPr>
          </a:p>
        </p:txBody>
      </p:sp>
      <p:cxnSp>
        <p:nvCxnSpPr>
          <p:cNvPr id="18" name="Connecteur droit avec flèche 17"/>
          <p:cNvCxnSpPr>
            <a:stCxn id="28" idx="2"/>
          </p:cNvCxnSpPr>
          <p:nvPr/>
        </p:nvCxnSpPr>
        <p:spPr>
          <a:xfrm flipH="1">
            <a:off x="5170322" y="2163763"/>
            <a:ext cx="1364622" cy="629804"/>
          </a:xfrm>
          <a:prstGeom prst="straightConnector1">
            <a:avLst/>
          </a:prstGeom>
          <a:ln w="19050">
            <a:solidFill>
              <a:srgbClr val="786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7" idx="2"/>
          </p:cNvCxnSpPr>
          <p:nvPr/>
        </p:nvCxnSpPr>
        <p:spPr>
          <a:xfrm>
            <a:off x="2587626" y="2165350"/>
            <a:ext cx="1408310" cy="630238"/>
          </a:xfrm>
          <a:prstGeom prst="straightConnector1">
            <a:avLst/>
          </a:prstGeom>
          <a:ln w="19050">
            <a:solidFill>
              <a:srgbClr val="786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Étoile à 7 branches 4"/>
          <p:cNvSpPr/>
          <p:nvPr/>
        </p:nvSpPr>
        <p:spPr>
          <a:xfrm>
            <a:off x="3347865" y="3501009"/>
            <a:ext cx="1224136" cy="1099132"/>
          </a:xfrm>
          <a:prstGeom prst="star7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38" name="Espace réservé du texte 12"/>
          <p:cNvSpPr txBox="1">
            <a:spLocks/>
          </p:cNvSpPr>
          <p:nvPr/>
        </p:nvSpPr>
        <p:spPr bwMode="gray">
          <a:xfrm>
            <a:off x="2699792" y="3789040"/>
            <a:ext cx="2447925" cy="539750"/>
          </a:xfrm>
          <a:prstGeom prst="rect">
            <a:avLst/>
          </a:prstGeom>
          <a:noFill/>
          <a:ln w="28575">
            <a:noFill/>
          </a:ln>
        </p:spPr>
        <p:txBody>
          <a:bodyPr lIns="144000" tIns="36000" rIns="72000" bIns="36000" anchor="ctr"/>
          <a:lstStyle>
            <a:defPPr>
              <a:defRPr lang="fr-FR"/>
            </a:defPPr>
            <a:lvl1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>
                <a:solidFill>
                  <a:schemeClr val="accent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defRPr sz="1100">
                <a:solidFill>
                  <a:schemeClr val="accent2"/>
                </a:solidFill>
              </a:defRPr>
            </a:lvl5pPr>
            <a:lvl6pPr marL="125730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6pPr>
            <a:lvl7pPr marL="1619250" indent="-180975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7pPr>
            <a:lvl8pPr marL="1971675" indent="-180975" defTabSz="8953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>
                <a:solidFill>
                  <a:schemeClr val="accent2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 algn="ctr" eaLnBrk="0" fontAlgn="base" hangingPunct="0">
              <a:spcAft>
                <a:spcPct val="0"/>
              </a:spcAft>
              <a:defRPr/>
            </a:pPr>
            <a:r>
              <a:rPr lang="fr-FR" sz="1100" b="1" dirty="0" smtClean="0">
                <a:solidFill>
                  <a:srgbClr val="786E64"/>
                </a:solidFill>
                <a:latin typeface="Arial"/>
              </a:rPr>
              <a:t>Nouveauté</a:t>
            </a:r>
          </a:p>
          <a:p>
            <a:pPr lvl="1" algn="ctr" eaLnBrk="0" fontAlgn="base" hangingPunct="0">
              <a:spcAft>
                <a:spcPct val="0"/>
              </a:spcAft>
              <a:defRPr/>
            </a:pPr>
            <a:r>
              <a:rPr lang="fr-FR" sz="1100" b="1" dirty="0" smtClean="0">
                <a:solidFill>
                  <a:srgbClr val="786E64"/>
                </a:solidFill>
                <a:latin typeface="Arial"/>
              </a:rPr>
              <a:t> 2017</a:t>
            </a:r>
            <a:endParaRPr lang="fr-FR" sz="1100" b="1" dirty="0">
              <a:solidFill>
                <a:srgbClr val="786E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3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01.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Titre du chapitre titre du chapitre titre du chapitre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6"/>
            <a:ext cx="9144000" cy="314096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11">
            <a:off x="361467" y="3455497"/>
            <a:ext cx="475624" cy="475624"/>
          </a:xfrm>
          <a:prstGeom prst="rect">
            <a:avLst/>
          </a:prstGeom>
        </p:spPr>
      </p:pic>
      <p:sp>
        <p:nvSpPr>
          <p:cNvPr id="30" name="Espace réservé du contenu 2"/>
          <p:cNvSpPr txBox="1">
            <a:spLocks/>
          </p:cNvSpPr>
          <p:nvPr/>
        </p:nvSpPr>
        <p:spPr bwMode="gray">
          <a:xfrm>
            <a:off x="600781" y="3471082"/>
            <a:ext cx="7823646" cy="786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b="1" dirty="0"/>
              <a:t>Bpifrance Assurance Export </a:t>
            </a:r>
            <a:r>
              <a:rPr lang="fr-FR" altLang="fr-FR" dirty="0"/>
              <a:t>gère les garanties publiques, </a:t>
            </a:r>
            <a:r>
              <a:rPr lang="fr-FR" altLang="fr-FR" dirty="0" smtClean="0"/>
              <a:t>                             pour le </a:t>
            </a:r>
            <a:r>
              <a:rPr lang="fr-FR" altLang="fr-FR" dirty="0"/>
              <a:t>compte et avec la garantie de </a:t>
            </a:r>
            <a:r>
              <a:rPr lang="fr-FR" altLang="fr-FR" dirty="0" smtClean="0"/>
              <a:t>l’État.</a:t>
            </a:r>
            <a:endParaRPr lang="fr-FR" altLang="fr-FR" dirty="0"/>
          </a:p>
          <a:p>
            <a:pPr lvl="1"/>
            <a:endParaRPr lang="fr-FR" altLang="fr-FR" dirty="0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gray">
          <a:xfrm>
            <a:off x="503548" y="4958943"/>
            <a:ext cx="7956882" cy="450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dirty="0"/>
              <a:t> tout en respectant le principe de subsidiarité vis-à-vis des acteurs privés. </a:t>
            </a:r>
          </a:p>
          <a:p>
            <a:pPr lvl="1"/>
            <a:r>
              <a:rPr lang="fr-FR" altLang="fr-FR" dirty="0"/>
              <a:t> 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gray">
          <a:xfrm>
            <a:off x="539552" y="4221088"/>
            <a:ext cx="7848871" cy="788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dirty="0" smtClean="0"/>
              <a:t>Ce </a:t>
            </a:r>
            <a:r>
              <a:rPr lang="fr-FR" altLang="fr-FR" dirty="0"/>
              <a:t>soutien de l’État vise à accompagner et à sécuriser le développement des </a:t>
            </a:r>
            <a:r>
              <a:rPr lang="fr-FR" altLang="fr-FR" u="sng" dirty="0" smtClean="0"/>
              <a:t>Entreprises Françaises</a:t>
            </a:r>
            <a:endParaRPr lang="fr-FR" altLang="fr-FR" dirty="0"/>
          </a:p>
          <a:p>
            <a:pPr lvl="1"/>
            <a:endParaRPr lang="fr-FR" alt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11">
            <a:off x="386029" y="4275832"/>
            <a:ext cx="475624" cy="47562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11">
            <a:off x="397471" y="5447159"/>
            <a:ext cx="475624" cy="475624"/>
          </a:xfrm>
          <a:prstGeom prst="rect">
            <a:avLst/>
          </a:prstGeom>
        </p:spPr>
      </p:pic>
      <p:sp>
        <p:nvSpPr>
          <p:cNvPr id="38" name="Espace réservé du contenu 2"/>
          <p:cNvSpPr txBox="1">
            <a:spLocks/>
          </p:cNvSpPr>
          <p:nvPr/>
        </p:nvSpPr>
        <p:spPr bwMode="gray">
          <a:xfrm>
            <a:off x="539554" y="5432898"/>
            <a:ext cx="7956882" cy="804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b="1" dirty="0"/>
              <a:t>Bpifrance Assurance Export</a:t>
            </a:r>
            <a:r>
              <a:rPr lang="fr-FR" altLang="fr-FR" dirty="0" smtClean="0"/>
              <a:t> </a:t>
            </a:r>
            <a:r>
              <a:rPr lang="fr-FR" altLang="fr-FR" dirty="0"/>
              <a:t>perçoit les primes, verse les indemnités </a:t>
            </a:r>
            <a:r>
              <a:rPr lang="fr-FR" altLang="fr-FR" dirty="0" smtClean="0"/>
              <a:t>   et </a:t>
            </a:r>
            <a:r>
              <a:rPr lang="fr-FR" altLang="fr-FR" dirty="0"/>
              <a:t>encaisse </a:t>
            </a:r>
            <a:r>
              <a:rPr lang="fr-FR" altLang="fr-FR" dirty="0" smtClean="0"/>
              <a:t>les récupérations </a:t>
            </a:r>
            <a:r>
              <a:rPr lang="fr-FR" altLang="fr-FR" dirty="0"/>
              <a:t>pour le compte de l’État.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6" y="4185084"/>
            <a:ext cx="567442" cy="86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Espace réservé du contenu 2"/>
          <p:cNvSpPr txBox="1">
            <a:spLocks/>
          </p:cNvSpPr>
          <p:nvPr/>
        </p:nvSpPr>
        <p:spPr bwMode="gray">
          <a:xfrm>
            <a:off x="727956" y="4621053"/>
            <a:ext cx="7848871" cy="788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dirty="0" smtClean="0"/>
              <a:t>                                         </a:t>
            </a:r>
            <a:endParaRPr lang="fr-FR" altLang="fr-FR" dirty="0"/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gray">
          <a:xfrm>
            <a:off x="863588" y="4221088"/>
            <a:ext cx="7848871" cy="788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endParaRPr lang="fr-FR" altLang="fr-FR" dirty="0" smtClean="0"/>
          </a:p>
          <a:p>
            <a:pPr lvl="1"/>
            <a:r>
              <a:rPr lang="fr-FR" altLang="fr-FR" dirty="0"/>
              <a:t> </a:t>
            </a:r>
            <a:r>
              <a:rPr lang="fr-FR" altLang="fr-FR" dirty="0" smtClean="0"/>
              <a:t>                                      </a:t>
            </a:r>
            <a:endParaRPr lang="fr-FR" altLang="fr-FR" dirty="0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 bwMode="gray">
          <a:xfrm>
            <a:off x="3419873" y="4545124"/>
            <a:ext cx="7848871" cy="536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fr-FR"/>
            </a:defPPr>
            <a:lvl1pPr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lvl="1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b="0" cap="none">
                <a:solidFill>
                  <a:schemeClr val="tx2"/>
                </a:solidFill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895350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953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 b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Tx/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fr-FR" altLang="fr-FR" dirty="0" smtClean="0"/>
              <a:t>dans </a:t>
            </a:r>
            <a:r>
              <a:rPr lang="fr-FR" altLang="fr-FR" dirty="0"/>
              <a:t>leur démarche à l’Exportation</a:t>
            </a:r>
          </a:p>
          <a:p>
            <a:pPr lvl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80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 uiExpand="1" build="p"/>
      <p:bldP spid="38" grpId="0" build="p"/>
      <p:bldP spid="39" grpId="0" build="p"/>
      <p:bldP spid="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AB3-A377-4667-B84E-E4C429C77C9B}" type="datetime1">
              <a:rPr lang="fr-FR" smtClean="0">
                <a:solidFill>
                  <a:srgbClr val="FFFFFF"/>
                </a:solidFill>
              </a:rPr>
              <a:pPr/>
              <a:t>03/02/2017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>
                <a:solidFill>
                  <a:srgbClr val="000000"/>
                </a:solidFill>
              </a:rPr>
              <a:pPr/>
              <a:t>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Titre de la présentation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49"/>
            <a:ext cx="4596594" cy="5050749"/>
          </a:xfrm>
          <a:prstGeom prst="rect">
            <a:avLst/>
          </a:prstGeom>
        </p:spPr>
      </p:pic>
      <p:sp>
        <p:nvSpPr>
          <p:cNvPr id="11" name="Espace réservé du contenu 7"/>
          <p:cNvSpPr txBox="1">
            <a:spLocks/>
          </p:cNvSpPr>
          <p:nvPr/>
        </p:nvSpPr>
        <p:spPr>
          <a:xfrm>
            <a:off x="4788024" y="448408"/>
            <a:ext cx="3663038" cy="25005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3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19250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971675" indent="-180975" algn="l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l"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3600" dirty="0" smtClean="0">
                <a:solidFill>
                  <a:srgbClr val="786E64"/>
                </a:solidFill>
              </a:rPr>
              <a:t>47 </a:t>
            </a:r>
            <a:r>
              <a:rPr lang="fr-FR" sz="2400" dirty="0" smtClean="0">
                <a:solidFill>
                  <a:srgbClr val="786E64"/>
                </a:solidFill>
              </a:rPr>
              <a:t>implantations sur l’ensemble du territoire français, 25 directions régionales, 1 interlocuteur </a:t>
            </a:r>
            <a:r>
              <a:rPr lang="fr-FR" sz="2400" dirty="0">
                <a:solidFill>
                  <a:srgbClr val="786E64"/>
                </a:solidFill>
              </a:rPr>
              <a:t>unique </a:t>
            </a:r>
            <a:r>
              <a:rPr lang="fr-FR" sz="2400" dirty="0" smtClean="0">
                <a:solidFill>
                  <a:srgbClr val="786E64"/>
                </a:solidFill>
              </a:rPr>
              <a:t>pour des solutions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3600" dirty="0" smtClean="0">
                <a:solidFill>
                  <a:srgbClr val="786E64"/>
                </a:solidFill>
              </a:rPr>
              <a:t>multiples</a:t>
            </a:r>
            <a:endParaRPr lang="fr-FR" sz="2400" dirty="0" smtClean="0">
              <a:solidFill>
                <a:srgbClr val="786E64"/>
              </a:solidFill>
            </a:endParaRPr>
          </a:p>
          <a:p>
            <a:endParaRPr lang="fr-FR" sz="2400" dirty="0">
              <a:solidFill>
                <a:srgbClr val="786E64"/>
              </a:solidFill>
            </a:endParaRPr>
          </a:p>
          <a:p>
            <a:endParaRPr lang="fr-FR" sz="2400" dirty="0" smtClean="0">
              <a:solidFill>
                <a:srgbClr val="786E64"/>
              </a:solidFill>
            </a:endParaRPr>
          </a:p>
        </p:txBody>
      </p:sp>
      <p:cxnSp>
        <p:nvCxnSpPr>
          <p:cNvPr id="29" name="Connecteur en arc 28"/>
          <p:cNvCxnSpPr/>
          <p:nvPr/>
        </p:nvCxnSpPr>
        <p:spPr>
          <a:xfrm rot="5400000" flipH="1" flipV="1">
            <a:off x="3162053" y="2269597"/>
            <a:ext cx="13066" cy="148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>
            <a:off x="7546523" y="3879542"/>
            <a:ext cx="301841" cy="1074198"/>
          </a:xfrm>
          <a:custGeom>
            <a:avLst/>
            <a:gdLst>
              <a:gd name="connsiteX0" fmla="*/ 213064 w 301841"/>
              <a:gd name="connsiteY0" fmla="*/ 1074198 h 1074198"/>
              <a:gd name="connsiteX1" fmla="*/ 204186 w 301841"/>
              <a:gd name="connsiteY1" fmla="*/ 1020932 h 1074198"/>
              <a:gd name="connsiteX2" fmla="*/ 213064 w 301841"/>
              <a:gd name="connsiteY2" fmla="*/ 985421 h 1074198"/>
              <a:gd name="connsiteX3" fmla="*/ 204186 w 301841"/>
              <a:gd name="connsiteY3" fmla="*/ 852256 h 1074198"/>
              <a:gd name="connsiteX4" fmla="*/ 177553 w 301841"/>
              <a:gd name="connsiteY4" fmla="*/ 843378 h 1074198"/>
              <a:gd name="connsiteX5" fmla="*/ 168676 w 301841"/>
              <a:gd name="connsiteY5" fmla="*/ 816745 h 1074198"/>
              <a:gd name="connsiteX6" fmla="*/ 195309 w 301841"/>
              <a:gd name="connsiteY6" fmla="*/ 772357 h 1074198"/>
              <a:gd name="connsiteX7" fmla="*/ 186431 w 301841"/>
              <a:gd name="connsiteY7" fmla="*/ 745724 h 1074198"/>
              <a:gd name="connsiteX8" fmla="*/ 159798 w 301841"/>
              <a:gd name="connsiteY8" fmla="*/ 736846 h 1074198"/>
              <a:gd name="connsiteX9" fmla="*/ 133165 w 301841"/>
              <a:gd name="connsiteY9" fmla="*/ 719091 h 1074198"/>
              <a:gd name="connsiteX10" fmla="*/ 142043 w 301841"/>
              <a:gd name="connsiteY10" fmla="*/ 692458 h 1074198"/>
              <a:gd name="connsiteX11" fmla="*/ 168676 w 301841"/>
              <a:gd name="connsiteY11" fmla="*/ 674703 h 1074198"/>
              <a:gd name="connsiteX12" fmla="*/ 133165 w 301841"/>
              <a:gd name="connsiteY12" fmla="*/ 630314 h 1074198"/>
              <a:gd name="connsiteX13" fmla="*/ 79899 w 301841"/>
              <a:gd name="connsiteY13" fmla="*/ 594804 h 1074198"/>
              <a:gd name="connsiteX14" fmla="*/ 71021 w 301841"/>
              <a:gd name="connsiteY14" fmla="*/ 568171 h 1074198"/>
              <a:gd name="connsiteX15" fmla="*/ 62144 w 301841"/>
              <a:gd name="connsiteY15" fmla="*/ 506027 h 1074198"/>
              <a:gd name="connsiteX16" fmla="*/ 44388 w 301841"/>
              <a:gd name="connsiteY16" fmla="*/ 488272 h 1074198"/>
              <a:gd name="connsiteX17" fmla="*/ 53266 w 301841"/>
              <a:gd name="connsiteY17" fmla="*/ 461639 h 1074198"/>
              <a:gd name="connsiteX18" fmla="*/ 79899 w 301841"/>
              <a:gd name="connsiteY18" fmla="*/ 452761 h 1074198"/>
              <a:gd name="connsiteX19" fmla="*/ 106532 w 301841"/>
              <a:gd name="connsiteY19" fmla="*/ 435006 h 1074198"/>
              <a:gd name="connsiteX20" fmla="*/ 177553 w 301841"/>
              <a:gd name="connsiteY20" fmla="*/ 443883 h 1074198"/>
              <a:gd name="connsiteX21" fmla="*/ 204186 w 301841"/>
              <a:gd name="connsiteY21" fmla="*/ 452761 h 1074198"/>
              <a:gd name="connsiteX22" fmla="*/ 301841 w 301841"/>
              <a:gd name="connsiteY22" fmla="*/ 443883 h 1074198"/>
              <a:gd name="connsiteX23" fmla="*/ 292963 w 301841"/>
              <a:gd name="connsiteY23" fmla="*/ 381740 h 1074198"/>
              <a:gd name="connsiteX24" fmla="*/ 230819 w 301841"/>
              <a:gd name="connsiteY24" fmla="*/ 337351 h 1074198"/>
              <a:gd name="connsiteX25" fmla="*/ 204186 w 301841"/>
              <a:gd name="connsiteY25" fmla="*/ 310718 h 1074198"/>
              <a:gd name="connsiteX26" fmla="*/ 150920 w 301841"/>
              <a:gd name="connsiteY26" fmla="*/ 266330 h 1074198"/>
              <a:gd name="connsiteX27" fmla="*/ 142043 w 301841"/>
              <a:gd name="connsiteY27" fmla="*/ 213064 h 1074198"/>
              <a:gd name="connsiteX28" fmla="*/ 133165 w 301841"/>
              <a:gd name="connsiteY28" fmla="*/ 186431 h 1074198"/>
              <a:gd name="connsiteX29" fmla="*/ 124287 w 301841"/>
              <a:gd name="connsiteY29" fmla="*/ 97654 h 1074198"/>
              <a:gd name="connsiteX30" fmla="*/ 88777 w 301841"/>
              <a:gd name="connsiteY30" fmla="*/ 17755 h 1074198"/>
              <a:gd name="connsiteX31" fmla="*/ 71021 w 301841"/>
              <a:gd name="connsiteY31" fmla="*/ 0 h 1074198"/>
              <a:gd name="connsiteX32" fmla="*/ 8878 w 301841"/>
              <a:gd name="connsiteY32" fmla="*/ 17755 h 1074198"/>
              <a:gd name="connsiteX33" fmla="*/ 0 w 301841"/>
              <a:gd name="connsiteY33" fmla="*/ 35510 h 10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1841" h="1074198">
                <a:moveTo>
                  <a:pt x="213064" y="1074198"/>
                </a:moveTo>
                <a:cubicBezTo>
                  <a:pt x="210105" y="1056443"/>
                  <a:pt x="204186" y="1038932"/>
                  <a:pt x="204186" y="1020932"/>
                </a:cubicBezTo>
                <a:cubicBezTo>
                  <a:pt x="204186" y="1008731"/>
                  <a:pt x="213064" y="997622"/>
                  <a:pt x="213064" y="985421"/>
                </a:cubicBezTo>
                <a:cubicBezTo>
                  <a:pt x="213064" y="940934"/>
                  <a:pt x="214976" y="895415"/>
                  <a:pt x="204186" y="852256"/>
                </a:cubicBezTo>
                <a:cubicBezTo>
                  <a:pt x="201916" y="843177"/>
                  <a:pt x="186431" y="846337"/>
                  <a:pt x="177553" y="843378"/>
                </a:cubicBezTo>
                <a:cubicBezTo>
                  <a:pt x="174594" y="834500"/>
                  <a:pt x="168676" y="826103"/>
                  <a:pt x="168676" y="816745"/>
                </a:cubicBezTo>
                <a:cubicBezTo>
                  <a:pt x="168676" y="793694"/>
                  <a:pt x="181243" y="786422"/>
                  <a:pt x="195309" y="772357"/>
                </a:cubicBezTo>
                <a:cubicBezTo>
                  <a:pt x="192350" y="763479"/>
                  <a:pt x="193048" y="752341"/>
                  <a:pt x="186431" y="745724"/>
                </a:cubicBezTo>
                <a:cubicBezTo>
                  <a:pt x="179814" y="739107"/>
                  <a:pt x="168168" y="741031"/>
                  <a:pt x="159798" y="736846"/>
                </a:cubicBezTo>
                <a:cubicBezTo>
                  <a:pt x="150255" y="732074"/>
                  <a:pt x="142043" y="725009"/>
                  <a:pt x="133165" y="719091"/>
                </a:cubicBezTo>
                <a:cubicBezTo>
                  <a:pt x="136124" y="710213"/>
                  <a:pt x="136197" y="699765"/>
                  <a:pt x="142043" y="692458"/>
                </a:cubicBezTo>
                <a:cubicBezTo>
                  <a:pt x="148708" y="684127"/>
                  <a:pt x="166584" y="685165"/>
                  <a:pt x="168676" y="674703"/>
                </a:cubicBezTo>
                <a:cubicBezTo>
                  <a:pt x="170195" y="667109"/>
                  <a:pt x="139702" y="635217"/>
                  <a:pt x="133165" y="630314"/>
                </a:cubicBezTo>
                <a:cubicBezTo>
                  <a:pt x="116094" y="617510"/>
                  <a:pt x="79899" y="594804"/>
                  <a:pt x="79899" y="594804"/>
                </a:cubicBezTo>
                <a:cubicBezTo>
                  <a:pt x="76940" y="585926"/>
                  <a:pt x="72856" y="577347"/>
                  <a:pt x="71021" y="568171"/>
                </a:cubicBezTo>
                <a:cubicBezTo>
                  <a:pt x="66917" y="547652"/>
                  <a:pt x="68761" y="525878"/>
                  <a:pt x="62144" y="506027"/>
                </a:cubicBezTo>
                <a:cubicBezTo>
                  <a:pt x="59497" y="498086"/>
                  <a:pt x="50307" y="494190"/>
                  <a:pt x="44388" y="488272"/>
                </a:cubicBezTo>
                <a:cubicBezTo>
                  <a:pt x="47347" y="479394"/>
                  <a:pt x="46649" y="468256"/>
                  <a:pt x="53266" y="461639"/>
                </a:cubicBezTo>
                <a:cubicBezTo>
                  <a:pt x="59883" y="455022"/>
                  <a:pt x="71529" y="456946"/>
                  <a:pt x="79899" y="452761"/>
                </a:cubicBezTo>
                <a:cubicBezTo>
                  <a:pt x="89442" y="447989"/>
                  <a:pt x="97654" y="440924"/>
                  <a:pt x="106532" y="435006"/>
                </a:cubicBezTo>
                <a:cubicBezTo>
                  <a:pt x="130206" y="437965"/>
                  <a:pt x="154080" y="439615"/>
                  <a:pt x="177553" y="443883"/>
                </a:cubicBezTo>
                <a:cubicBezTo>
                  <a:pt x="186760" y="445557"/>
                  <a:pt x="194828" y="452761"/>
                  <a:pt x="204186" y="452761"/>
                </a:cubicBezTo>
                <a:cubicBezTo>
                  <a:pt x="236872" y="452761"/>
                  <a:pt x="269289" y="446842"/>
                  <a:pt x="301841" y="443883"/>
                </a:cubicBezTo>
                <a:cubicBezTo>
                  <a:pt x="298882" y="423169"/>
                  <a:pt x="301622" y="400789"/>
                  <a:pt x="292963" y="381740"/>
                </a:cubicBezTo>
                <a:cubicBezTo>
                  <a:pt x="277917" y="348640"/>
                  <a:pt x="258194" y="346476"/>
                  <a:pt x="230819" y="337351"/>
                </a:cubicBezTo>
                <a:cubicBezTo>
                  <a:pt x="221941" y="328473"/>
                  <a:pt x="213718" y="318889"/>
                  <a:pt x="204186" y="310718"/>
                </a:cubicBezTo>
                <a:cubicBezTo>
                  <a:pt x="130312" y="247397"/>
                  <a:pt x="197053" y="312460"/>
                  <a:pt x="150920" y="266330"/>
                </a:cubicBezTo>
                <a:cubicBezTo>
                  <a:pt x="147961" y="248575"/>
                  <a:pt x="145948" y="230636"/>
                  <a:pt x="142043" y="213064"/>
                </a:cubicBezTo>
                <a:cubicBezTo>
                  <a:pt x="140013" y="203929"/>
                  <a:pt x="134588" y="195680"/>
                  <a:pt x="133165" y="186431"/>
                </a:cubicBezTo>
                <a:cubicBezTo>
                  <a:pt x="128643" y="157037"/>
                  <a:pt x="129768" y="126885"/>
                  <a:pt x="124287" y="97654"/>
                </a:cubicBezTo>
                <a:cubicBezTo>
                  <a:pt x="118254" y="65476"/>
                  <a:pt x="108308" y="42168"/>
                  <a:pt x="88777" y="17755"/>
                </a:cubicBezTo>
                <a:cubicBezTo>
                  <a:pt x="83548" y="11219"/>
                  <a:pt x="76940" y="5918"/>
                  <a:pt x="71021" y="0"/>
                </a:cubicBezTo>
                <a:cubicBezTo>
                  <a:pt x="67943" y="769"/>
                  <a:pt x="15248" y="12978"/>
                  <a:pt x="8878" y="17755"/>
                </a:cubicBezTo>
                <a:cubicBezTo>
                  <a:pt x="3584" y="21725"/>
                  <a:pt x="2959" y="29592"/>
                  <a:pt x="0" y="3551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241292" y="4019270"/>
            <a:ext cx="715084" cy="253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5E514D"/>
                </a:solidFill>
              </a:rPr>
              <a:t>Mauges</a:t>
            </a:r>
            <a:endParaRPr lang="fr-FR" sz="1050" dirty="0">
              <a:solidFill>
                <a:srgbClr val="5E514D"/>
              </a:solidFill>
            </a:endParaRPr>
          </a:p>
        </p:txBody>
      </p:sp>
      <p:sp>
        <p:nvSpPr>
          <p:cNvPr id="33" name="Titre 6"/>
          <p:cNvSpPr txBox="1">
            <a:spLocks/>
          </p:cNvSpPr>
          <p:nvPr/>
        </p:nvSpPr>
        <p:spPr bwMode="gray">
          <a:xfrm>
            <a:off x="0" y="1128"/>
            <a:ext cx="914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/>
            <a:r>
              <a:rPr lang="fr-FR" sz="2500" dirty="0" smtClean="0">
                <a:solidFill>
                  <a:srgbClr val="FFCD00"/>
                </a:solidFill>
              </a:rPr>
              <a:t>01. </a:t>
            </a:r>
            <a:r>
              <a:rPr lang="fr-FR" sz="2500" dirty="0" smtClean="0">
                <a:solidFill>
                  <a:srgbClr val="786E64"/>
                </a:solidFill>
              </a:rPr>
              <a:t>Qui sommes-nous ?</a:t>
            </a:r>
            <a:endParaRPr lang="fr-FR" sz="2500" dirty="0">
              <a:solidFill>
                <a:srgbClr val="786E64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00566"/>
            <a:ext cx="2800422" cy="265106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98" y="4389337"/>
            <a:ext cx="1042988" cy="1095375"/>
          </a:xfrm>
          <a:prstGeom prst="rect">
            <a:avLst/>
          </a:prstGeom>
        </p:spPr>
      </p:pic>
      <p:grpSp>
        <p:nvGrpSpPr>
          <p:cNvPr id="39" name="Groupe 38"/>
          <p:cNvGrpSpPr>
            <a:grpSpLocks noChangeAspect="1"/>
          </p:cNvGrpSpPr>
          <p:nvPr/>
        </p:nvGrpSpPr>
        <p:grpSpPr>
          <a:xfrm rot="18662053">
            <a:off x="5110744" y="4742875"/>
            <a:ext cx="3197934" cy="1739121"/>
            <a:chOff x="4581783" y="734599"/>
            <a:chExt cx="2182123" cy="1123667"/>
          </a:xfrm>
        </p:grpSpPr>
        <p:sp>
          <p:nvSpPr>
            <p:cNvPr id="45" name="Moins 44"/>
            <p:cNvSpPr/>
            <p:nvPr/>
          </p:nvSpPr>
          <p:spPr>
            <a:xfrm rot="1712289">
              <a:off x="5481956" y="929591"/>
              <a:ext cx="340190" cy="227886"/>
            </a:xfrm>
            <a:prstGeom prst="mathMinus">
              <a:avLst/>
            </a:prstGeom>
            <a:ln>
              <a:solidFill>
                <a:srgbClr val="5E5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Bouée 45"/>
            <p:cNvSpPr>
              <a:spLocks noChangeAspect="1"/>
            </p:cNvSpPr>
            <p:nvPr/>
          </p:nvSpPr>
          <p:spPr>
            <a:xfrm>
              <a:off x="5682085" y="806965"/>
              <a:ext cx="1081821" cy="1051301"/>
            </a:xfrm>
            <a:prstGeom prst="donut">
              <a:avLst>
                <a:gd name="adj" fmla="val 6282"/>
              </a:avLst>
            </a:prstGeom>
            <a:solidFill>
              <a:srgbClr val="FFCD00"/>
            </a:solidFill>
            <a:ln>
              <a:solidFill>
                <a:srgbClr val="5E5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rgbClr val="5E514D"/>
                </a:solidFill>
              </a:endParaRPr>
            </a:p>
          </p:txBody>
        </p:sp>
        <p:sp>
          <p:nvSpPr>
            <p:cNvPr id="47" name="Organigramme : Terminateur 46"/>
            <p:cNvSpPr>
              <a:spLocks noChangeAspect="1"/>
            </p:cNvSpPr>
            <p:nvPr/>
          </p:nvSpPr>
          <p:spPr>
            <a:xfrm rot="1637772">
              <a:off x="4581783" y="734599"/>
              <a:ext cx="1184309" cy="144421"/>
            </a:xfrm>
            <a:prstGeom prst="flowChartTerminator">
              <a:avLst/>
            </a:prstGeom>
            <a:solidFill>
              <a:srgbClr val="FFCD00"/>
            </a:solidFill>
            <a:ln>
              <a:solidFill>
                <a:srgbClr val="5E5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1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02.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5916" y="440668"/>
            <a:ext cx="3864123" cy="1008112"/>
          </a:xfrm>
        </p:spPr>
        <p:txBody>
          <a:bodyPr vert="horz" lIns="0" tIns="0" rIns="0" bIns="0" rtlCol="0">
            <a:no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Les </a:t>
            </a:r>
            <a:r>
              <a:rPr lang="fr-FR" sz="5400" dirty="0" smtClean="0">
                <a:solidFill>
                  <a:schemeClr val="bg1"/>
                </a:solidFill>
              </a:rPr>
              <a:t>solutions Proposées 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151124" y="2148036"/>
            <a:ext cx="5057775" cy="4305300"/>
            <a:chOff x="2151124" y="2148036"/>
            <a:chExt cx="5057775" cy="43053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1124" y="2148036"/>
              <a:ext cx="5057775" cy="430530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4002848" y="3681028"/>
              <a:ext cx="1505256" cy="1512168"/>
            </a:xfrm>
            <a:prstGeom prst="ellipse">
              <a:avLst/>
            </a:prstGeom>
            <a:noFill/>
            <a:ln w="38100">
              <a:solidFill>
                <a:srgbClr val="5E5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572000" y="5036131"/>
            <a:ext cx="1467642" cy="1260140"/>
            <a:chOff x="4572000" y="5036131"/>
            <a:chExt cx="1467642" cy="1260140"/>
          </a:xfrm>
        </p:grpSpPr>
        <p:sp>
          <p:nvSpPr>
            <p:cNvPr id="11" name="Larme 10"/>
            <p:cNvSpPr/>
            <p:nvPr/>
          </p:nvSpPr>
          <p:spPr>
            <a:xfrm rot="838281" flipH="1">
              <a:off x="4800340" y="5036131"/>
              <a:ext cx="1239302" cy="1260140"/>
            </a:xfrm>
            <a:prstGeom prst="teardrop">
              <a:avLst>
                <a:gd name="adj" fmla="val 98324"/>
              </a:avLst>
            </a:prstGeom>
            <a:solidFill>
              <a:srgbClr val="5E5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5440885"/>
              <a:ext cx="12388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fr-FR" dirty="0" smtClean="0">
                  <a:solidFill>
                    <a:srgbClr val="FFCD00"/>
                  </a:solidFill>
                  <a:latin typeface="Impact" panose="020B0806030902050204" pitchFamily="34" charset="0"/>
                </a:rPr>
                <a:t>Export</a:t>
              </a:r>
              <a:endParaRPr lang="fr-FR" dirty="0">
                <a:solidFill>
                  <a:srgbClr val="FFCD00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47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-508" y="-27384"/>
            <a:ext cx="6791325" cy="8410575"/>
            <a:chOff x="156939" y="116632"/>
            <a:chExt cx="6791325" cy="8410575"/>
          </a:xfrm>
        </p:grpSpPr>
        <p:grpSp>
          <p:nvGrpSpPr>
            <p:cNvPr id="15" name="Groupe 14"/>
            <p:cNvGrpSpPr/>
            <p:nvPr/>
          </p:nvGrpSpPr>
          <p:grpSpPr>
            <a:xfrm>
              <a:off x="156939" y="116632"/>
              <a:ext cx="6791325" cy="8410575"/>
              <a:chOff x="107504" y="116632"/>
              <a:chExt cx="6791325" cy="841057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504" y="116632"/>
                <a:ext cx="6791325" cy="8410575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5796" y="4620918"/>
                <a:ext cx="3204356" cy="2120450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5135" y="5776998"/>
              <a:ext cx="3204356" cy="1027312"/>
            </a:xfrm>
            <a:prstGeom prst="rect">
              <a:avLst/>
            </a:prstGeom>
          </p:spPr>
        </p:pic>
      </p:grp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C899-3F23-483C-9B74-041E814B7449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63" y="4575186"/>
            <a:ext cx="2133600" cy="390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095" y="5147977"/>
            <a:ext cx="2066925" cy="400050"/>
          </a:xfrm>
          <a:prstGeom prst="rect">
            <a:avLst/>
          </a:prstGeom>
        </p:spPr>
      </p:pic>
      <p:sp>
        <p:nvSpPr>
          <p:cNvPr id="17" name="Sous-titre 2"/>
          <p:cNvSpPr txBox="1">
            <a:spLocks/>
          </p:cNvSpPr>
          <p:nvPr/>
        </p:nvSpPr>
        <p:spPr>
          <a:xfrm>
            <a:off x="6356226" y="3431521"/>
            <a:ext cx="2448271" cy="124220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 cap="all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18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54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54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90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3200" dirty="0" smtClean="0"/>
              <a:t>L’Assurance </a:t>
            </a:r>
          </a:p>
          <a:p>
            <a:pPr algn="ctr">
              <a:spcAft>
                <a:spcPts val="0"/>
              </a:spcAft>
            </a:pPr>
            <a:r>
              <a:rPr lang="fr-FR" sz="3200" dirty="0" smtClean="0"/>
              <a:t>Export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859" y="5818282"/>
            <a:ext cx="37433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42014 -0.2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</p:spPr>
        <p:txBody>
          <a:bodyPr/>
          <a:lstStyle/>
          <a:p>
            <a:fld id="{09CEC899-3F23-483C-9B74-041E814B7449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-14551"/>
            <a:ext cx="4838700" cy="4067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" y="4311215"/>
            <a:ext cx="2085975" cy="2009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24" y="4159770"/>
            <a:ext cx="2000250" cy="1981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987130"/>
            <a:ext cx="1990725" cy="1962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63" y="2897106"/>
            <a:ext cx="1581150" cy="1219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673" y="836712"/>
            <a:ext cx="2200275" cy="21240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5999" y="2924944"/>
            <a:ext cx="1657350" cy="10572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458" y="2953142"/>
            <a:ext cx="1552575" cy="112395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6356226" y="3431521"/>
            <a:ext cx="2448271" cy="12422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 cap="all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18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54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54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90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3200" dirty="0" smtClean="0"/>
              <a:t>L’Assurance </a:t>
            </a:r>
          </a:p>
          <a:p>
            <a:pPr algn="ctr">
              <a:spcAft>
                <a:spcPts val="0"/>
              </a:spcAft>
            </a:pPr>
            <a:r>
              <a:rPr lang="fr-FR" sz="3200" dirty="0" smtClean="0"/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27025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pifrance_masquePPT[1]">
  <a:themeElements>
    <a:clrScheme name="Personnalisée 18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pifrance_masquePPT">
  <a:themeElements>
    <a:clrScheme name="BPI PPT">
      <a:dk1>
        <a:srgbClr val="000000"/>
      </a:dk1>
      <a:lt1>
        <a:srgbClr val="FFFFFF"/>
      </a:lt1>
      <a:dk2>
        <a:srgbClr val="C5C7C8"/>
      </a:dk2>
      <a:lt2>
        <a:srgbClr val="FFFFFF"/>
      </a:lt2>
      <a:accent1>
        <a:srgbClr val="FFCD00"/>
      </a:accent1>
      <a:accent2>
        <a:srgbClr val="786E64"/>
      </a:accent2>
      <a:accent3>
        <a:srgbClr val="C83764"/>
      </a:accent3>
      <a:accent4>
        <a:srgbClr val="FFA000"/>
      </a:accent4>
      <a:accent5>
        <a:srgbClr val="AF282D"/>
      </a:accent5>
      <a:accent6>
        <a:srgbClr val="EB7800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pifrance_masquePPT">
  <a:themeElements>
    <a:clrScheme name="BPI PPT">
      <a:dk1>
        <a:srgbClr val="000000"/>
      </a:dk1>
      <a:lt1>
        <a:srgbClr val="FFFFFF"/>
      </a:lt1>
      <a:dk2>
        <a:srgbClr val="C5C7C8"/>
      </a:dk2>
      <a:lt2>
        <a:srgbClr val="FFFFFF"/>
      </a:lt2>
      <a:accent1>
        <a:srgbClr val="FFCD00"/>
      </a:accent1>
      <a:accent2>
        <a:srgbClr val="786E64"/>
      </a:accent2>
      <a:accent3>
        <a:srgbClr val="C83764"/>
      </a:accent3>
      <a:accent4>
        <a:srgbClr val="FFA000"/>
      </a:accent4>
      <a:accent5>
        <a:srgbClr val="AF282D"/>
      </a:accent5>
      <a:accent6>
        <a:srgbClr val="EB7800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bpifrance_masquePPT[1]</Template>
  <TotalTime>2430</TotalTime>
  <Words>393</Words>
  <Application>Microsoft Office PowerPoint</Application>
  <PresentationFormat>Affichage à l'écran (4:3)</PresentationFormat>
  <Paragraphs>76</Paragraphs>
  <Slides>15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Impact</vt:lpstr>
      <vt:lpstr>Lucida Grande</vt:lpstr>
      <vt:lpstr>Wingdings</vt:lpstr>
      <vt:lpstr>bpifrance_masquePPT[1]</vt:lpstr>
      <vt:lpstr>bpifrance_masquePPT</vt:lpstr>
      <vt:lpstr>1_bpifrance_masquePPT</vt:lpstr>
      <vt:lpstr>Worksheet</vt:lpstr>
      <vt:lpstr>Présentation PowerPoint</vt:lpstr>
      <vt:lpstr>01.</vt:lpstr>
      <vt:lpstr>01.</vt:lpstr>
      <vt:lpstr>Tous les instruments publics de financement réunis</vt:lpstr>
      <vt:lpstr>01.</vt:lpstr>
      <vt:lpstr>Présentation PowerPoint</vt:lpstr>
      <vt:lpstr>02.</vt:lpstr>
      <vt:lpstr>Présentation PowerPoint</vt:lpstr>
      <vt:lpstr>Présentation PowerPoint</vt:lpstr>
      <vt:lpstr>Présentation PowerPoint</vt:lpstr>
      <vt:lpstr>Présentation PowerPoint</vt:lpstr>
      <vt:lpstr>03.</vt:lpstr>
      <vt:lpstr>Présentation PowerPoint</vt:lpstr>
      <vt:lpstr>Merci</vt:lpstr>
      <vt:lpstr>Présentation PowerPoint</vt:lpstr>
    </vt:vector>
  </TitlesOfParts>
  <Company>OSEO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de la présentation sur 4 lignes maximum</dc:title>
  <dc:subject>BPI</dc:subject>
  <dc:creator>Corinne DUSSAUCY</dc:creator>
  <cp:lastModifiedBy>David MASSENET</cp:lastModifiedBy>
  <cp:revision>194</cp:revision>
  <dcterms:created xsi:type="dcterms:W3CDTF">2013-06-11T14:50:45Z</dcterms:created>
  <dcterms:modified xsi:type="dcterms:W3CDTF">2017-02-03T10:45:05Z</dcterms:modified>
</cp:coreProperties>
</file>