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6" r:id="rId1"/>
  </p:sldMasterIdLst>
  <p:notesMasterIdLst>
    <p:notesMasterId r:id="rId12"/>
  </p:notesMasterIdLst>
  <p:handoutMasterIdLst>
    <p:handoutMasterId r:id="rId13"/>
  </p:handoutMasterIdLst>
  <p:sldIdLst>
    <p:sldId id="443" r:id="rId2"/>
    <p:sldId id="580" r:id="rId3"/>
    <p:sldId id="581" r:id="rId4"/>
    <p:sldId id="579" r:id="rId5"/>
    <p:sldId id="530" r:id="rId6"/>
    <p:sldId id="576" r:id="rId7"/>
    <p:sldId id="573" r:id="rId8"/>
    <p:sldId id="565" r:id="rId9"/>
    <p:sldId id="568" r:id="rId10"/>
    <p:sldId id="572" r:id="rId11"/>
  </p:sldIdLst>
  <p:sldSz cx="12192000" cy="6858000"/>
  <p:notesSz cx="6797675" cy="9926638"/>
  <p:custDataLst>
    <p:tags r:id="rId14"/>
  </p:custDataLst>
  <p:defaultTextStyle>
    <a:defPPr>
      <a:defRPr lang="fr-FR"/>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748" userDrawn="1">
          <p15:clr>
            <a:srgbClr val="A4A3A4"/>
          </p15:clr>
        </p15:guide>
        <p15:guide id="2" orient="horz" pos="981" userDrawn="1">
          <p15:clr>
            <a:srgbClr val="A4A3A4"/>
          </p15:clr>
        </p15:guide>
        <p15:guide id="3" pos="5348"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elle CHAMPION" initials="CC" lastIdx="1" clrIdx="0">
    <p:extLst>
      <p:ext uri="{19B8F6BF-5375-455C-9EA6-DF929625EA0E}">
        <p15:presenceInfo xmlns:p15="http://schemas.microsoft.com/office/powerpoint/2012/main" userId="S-1-5-21-3167341846-612303756-1487493756-1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BDA2"/>
    <a:srgbClr val="000000"/>
    <a:srgbClr val="FFFFFF"/>
    <a:srgbClr val="EBE9EA"/>
    <a:srgbClr val="D44D2B"/>
    <a:srgbClr val="E1D9C9"/>
    <a:srgbClr val="9A7B5F"/>
    <a:srgbClr val="DFBD7A"/>
    <a:srgbClr val="9CA2B0"/>
    <a:srgbClr val="757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85185" autoAdjust="0"/>
  </p:normalViewPr>
  <p:slideViewPr>
    <p:cSldViewPr snapToGrid="0">
      <p:cViewPr varScale="1">
        <p:scale>
          <a:sx n="64" d="100"/>
          <a:sy n="64" d="100"/>
        </p:scale>
        <p:origin x="192" y="78"/>
      </p:cViewPr>
      <p:guideLst>
        <p:guide orient="horz" pos="3748"/>
        <p:guide orient="horz" pos="981"/>
        <p:guide pos="53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908" y="-292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BDB3CC-6C39-4BC4-BF46-76B575B13D5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D1CC3F84-63B9-4DA9-972E-EDFF70EB3D7D}">
      <dgm:prSet phldrT="[Texte]" custT="1"/>
      <dgm:spPr/>
      <dgm:t>
        <a:bodyPr/>
        <a:lstStyle/>
        <a:p>
          <a:r>
            <a:rPr lang="fr-FR" sz="1600" b="1" dirty="0" smtClean="0"/>
            <a:t>L’autonomie</a:t>
          </a:r>
          <a:endParaRPr lang="fr-FR" sz="1600" b="1" dirty="0"/>
        </a:p>
      </dgm:t>
    </dgm:pt>
    <dgm:pt modelId="{260C2963-FF9C-47FB-945C-60A8D6506354}" type="parTrans" cxnId="{FEB704AC-F2B5-4237-86EF-78E1FBBA77D8}">
      <dgm:prSet/>
      <dgm:spPr/>
      <dgm:t>
        <a:bodyPr/>
        <a:lstStyle/>
        <a:p>
          <a:endParaRPr lang="fr-FR"/>
        </a:p>
      </dgm:t>
    </dgm:pt>
    <dgm:pt modelId="{DA738828-295F-4799-9950-EEF644A0F586}" type="sibTrans" cxnId="{FEB704AC-F2B5-4237-86EF-78E1FBBA77D8}">
      <dgm:prSet/>
      <dgm:spPr/>
      <dgm:t>
        <a:bodyPr/>
        <a:lstStyle/>
        <a:p>
          <a:endParaRPr lang="fr-FR"/>
        </a:p>
      </dgm:t>
    </dgm:pt>
    <dgm:pt modelId="{DAEDA60B-9D4F-41E9-A2DD-95272474AA7B}">
      <dgm:prSet phldrT="[Texte]" custT="1"/>
      <dgm:spPr/>
      <dgm:t>
        <a:bodyPr/>
        <a:lstStyle/>
        <a:p>
          <a:r>
            <a:rPr lang="fr-FR" sz="1600" b="1" dirty="0" smtClean="0"/>
            <a:t>La qualité des relations</a:t>
          </a:r>
          <a:endParaRPr lang="fr-FR" sz="1600" b="1" dirty="0"/>
        </a:p>
      </dgm:t>
    </dgm:pt>
    <dgm:pt modelId="{11829E56-6936-4F65-A4E6-D3192940DE4F}" type="parTrans" cxnId="{6FCF5FF3-114F-44F5-82CE-C8A9C1A9B94B}">
      <dgm:prSet/>
      <dgm:spPr/>
      <dgm:t>
        <a:bodyPr/>
        <a:lstStyle/>
        <a:p>
          <a:endParaRPr lang="fr-FR"/>
        </a:p>
      </dgm:t>
    </dgm:pt>
    <dgm:pt modelId="{D07CD840-02B1-4375-AE8B-3D4717725E69}" type="sibTrans" cxnId="{6FCF5FF3-114F-44F5-82CE-C8A9C1A9B94B}">
      <dgm:prSet/>
      <dgm:spPr/>
      <dgm:t>
        <a:bodyPr/>
        <a:lstStyle/>
        <a:p>
          <a:endParaRPr lang="fr-FR"/>
        </a:p>
      </dgm:t>
    </dgm:pt>
    <dgm:pt modelId="{8C53EEEF-9AE9-486C-B3CD-D10E760351BF}">
      <dgm:prSet phldrT="[Texte]" custT="1"/>
      <dgm:spPr/>
      <dgm:t>
        <a:bodyPr/>
        <a:lstStyle/>
        <a:p>
          <a:r>
            <a:rPr lang="fr-FR" sz="1600" b="1" dirty="0" smtClean="0"/>
            <a:t>L’utilité</a:t>
          </a:r>
          <a:endParaRPr lang="fr-FR" sz="1600" b="1" dirty="0"/>
        </a:p>
      </dgm:t>
    </dgm:pt>
    <dgm:pt modelId="{98353E63-848E-4DA2-8716-7E8F1A259AD5}" type="parTrans" cxnId="{E3AAA6B0-6E0F-4E44-A086-331CA307E08B}">
      <dgm:prSet/>
      <dgm:spPr/>
      <dgm:t>
        <a:bodyPr/>
        <a:lstStyle/>
        <a:p>
          <a:endParaRPr lang="fr-FR"/>
        </a:p>
      </dgm:t>
    </dgm:pt>
    <dgm:pt modelId="{D0673D3E-AB3F-4198-B6F7-E64E6444BF38}" type="sibTrans" cxnId="{E3AAA6B0-6E0F-4E44-A086-331CA307E08B}">
      <dgm:prSet/>
      <dgm:spPr/>
      <dgm:t>
        <a:bodyPr/>
        <a:lstStyle/>
        <a:p>
          <a:endParaRPr lang="fr-FR"/>
        </a:p>
      </dgm:t>
    </dgm:pt>
    <dgm:pt modelId="{074D2983-1926-4279-9958-A4056C0D0035}">
      <dgm:prSet phldrT="[Texte]" custT="1"/>
      <dgm:spPr/>
      <dgm:t>
        <a:bodyPr/>
        <a:lstStyle/>
        <a:p>
          <a:r>
            <a:rPr lang="fr-FR" sz="1600" b="1" dirty="0" smtClean="0"/>
            <a:t>La reconnaissance</a:t>
          </a:r>
          <a:endParaRPr lang="fr-FR" sz="1600" b="1" dirty="0"/>
        </a:p>
      </dgm:t>
    </dgm:pt>
    <dgm:pt modelId="{94AF8DE3-21FA-466C-9224-A848787E694B}" type="parTrans" cxnId="{60181CBC-546C-4A82-90FC-F1939BB49C42}">
      <dgm:prSet/>
      <dgm:spPr/>
      <dgm:t>
        <a:bodyPr/>
        <a:lstStyle/>
        <a:p>
          <a:endParaRPr lang="fr-FR"/>
        </a:p>
      </dgm:t>
    </dgm:pt>
    <dgm:pt modelId="{CB8E5661-7448-47CA-869B-3AFACA94B945}" type="sibTrans" cxnId="{60181CBC-546C-4A82-90FC-F1939BB49C42}">
      <dgm:prSet/>
      <dgm:spPr/>
      <dgm:t>
        <a:bodyPr/>
        <a:lstStyle/>
        <a:p>
          <a:endParaRPr lang="fr-FR"/>
        </a:p>
      </dgm:t>
    </dgm:pt>
    <dgm:pt modelId="{4858C710-CADA-4C5D-9CA7-2600A6F2C56B}">
      <dgm:prSet phldrT="[Texte]" custT="1"/>
      <dgm:spPr/>
      <dgm:t>
        <a:bodyPr/>
        <a:lstStyle/>
        <a:p>
          <a:r>
            <a:rPr lang="fr-FR" sz="1600" b="1" dirty="0" smtClean="0"/>
            <a:t>Le développement des compétences</a:t>
          </a:r>
          <a:endParaRPr lang="fr-FR" sz="1600" b="1" dirty="0"/>
        </a:p>
      </dgm:t>
    </dgm:pt>
    <dgm:pt modelId="{D37D37B0-8C2A-47B6-AA38-738D363DCBDC}" type="parTrans" cxnId="{8F83293F-35AF-45CB-B579-221C242C2290}">
      <dgm:prSet/>
      <dgm:spPr/>
      <dgm:t>
        <a:bodyPr/>
        <a:lstStyle/>
        <a:p>
          <a:endParaRPr lang="fr-FR"/>
        </a:p>
      </dgm:t>
    </dgm:pt>
    <dgm:pt modelId="{2BBA9240-F02C-476E-B076-B14C99966394}" type="sibTrans" cxnId="{8F83293F-35AF-45CB-B579-221C242C2290}">
      <dgm:prSet/>
      <dgm:spPr/>
      <dgm:t>
        <a:bodyPr/>
        <a:lstStyle/>
        <a:p>
          <a:endParaRPr lang="fr-FR"/>
        </a:p>
      </dgm:t>
    </dgm:pt>
    <dgm:pt modelId="{5C83B2E6-8D24-494F-9BF3-DB8D46CA30E2}" type="pres">
      <dgm:prSet presAssocID="{3BBDB3CC-6C39-4BC4-BF46-76B575B13D56}" presName="cycle" presStyleCnt="0">
        <dgm:presLayoutVars>
          <dgm:dir/>
          <dgm:resizeHandles val="exact"/>
        </dgm:presLayoutVars>
      </dgm:prSet>
      <dgm:spPr/>
      <dgm:t>
        <a:bodyPr/>
        <a:lstStyle/>
        <a:p>
          <a:endParaRPr lang="fr-FR"/>
        </a:p>
      </dgm:t>
    </dgm:pt>
    <dgm:pt modelId="{2842C560-6A2D-4C86-BBFD-D2FCB8DFB3F0}" type="pres">
      <dgm:prSet presAssocID="{D1CC3F84-63B9-4DA9-972E-EDFF70EB3D7D}" presName="node" presStyleLbl="node1" presStyleIdx="0" presStyleCnt="5" custScaleX="126368" custScaleY="80342">
        <dgm:presLayoutVars>
          <dgm:bulletEnabled val="1"/>
        </dgm:presLayoutVars>
      </dgm:prSet>
      <dgm:spPr/>
      <dgm:t>
        <a:bodyPr/>
        <a:lstStyle/>
        <a:p>
          <a:endParaRPr lang="fr-FR"/>
        </a:p>
      </dgm:t>
    </dgm:pt>
    <dgm:pt modelId="{E747A179-E4E1-4F9F-B926-3FDCB5924B4C}" type="pres">
      <dgm:prSet presAssocID="{DA738828-295F-4799-9950-EEF644A0F586}" presName="sibTrans" presStyleLbl="sibTrans2D1" presStyleIdx="0" presStyleCnt="5"/>
      <dgm:spPr/>
      <dgm:t>
        <a:bodyPr/>
        <a:lstStyle/>
        <a:p>
          <a:endParaRPr lang="fr-FR"/>
        </a:p>
      </dgm:t>
    </dgm:pt>
    <dgm:pt modelId="{68D91405-5600-4D76-9EF2-4A695DC8B01C}" type="pres">
      <dgm:prSet presAssocID="{DA738828-295F-4799-9950-EEF644A0F586}" presName="connectorText" presStyleLbl="sibTrans2D1" presStyleIdx="0" presStyleCnt="5"/>
      <dgm:spPr/>
      <dgm:t>
        <a:bodyPr/>
        <a:lstStyle/>
        <a:p>
          <a:endParaRPr lang="fr-FR"/>
        </a:p>
      </dgm:t>
    </dgm:pt>
    <dgm:pt modelId="{AFC81325-9A75-432B-A2E0-05905C88AABC}" type="pres">
      <dgm:prSet presAssocID="{DAEDA60B-9D4F-41E9-A2DD-95272474AA7B}" presName="node" presStyleLbl="node1" presStyleIdx="1" presStyleCnt="5" custScaleX="109147" custScaleY="80342">
        <dgm:presLayoutVars>
          <dgm:bulletEnabled val="1"/>
        </dgm:presLayoutVars>
      </dgm:prSet>
      <dgm:spPr/>
      <dgm:t>
        <a:bodyPr/>
        <a:lstStyle/>
        <a:p>
          <a:endParaRPr lang="fr-FR"/>
        </a:p>
      </dgm:t>
    </dgm:pt>
    <dgm:pt modelId="{18DA3FF4-3186-4BEF-A53C-4B1D1E910F3C}" type="pres">
      <dgm:prSet presAssocID="{D07CD840-02B1-4375-AE8B-3D4717725E69}" presName="sibTrans" presStyleLbl="sibTrans2D1" presStyleIdx="1" presStyleCnt="5"/>
      <dgm:spPr/>
      <dgm:t>
        <a:bodyPr/>
        <a:lstStyle/>
        <a:p>
          <a:endParaRPr lang="fr-FR"/>
        </a:p>
      </dgm:t>
    </dgm:pt>
    <dgm:pt modelId="{76407BE9-ABCE-4F18-9ACE-ACC5D24239B2}" type="pres">
      <dgm:prSet presAssocID="{D07CD840-02B1-4375-AE8B-3D4717725E69}" presName="connectorText" presStyleLbl="sibTrans2D1" presStyleIdx="1" presStyleCnt="5"/>
      <dgm:spPr/>
      <dgm:t>
        <a:bodyPr/>
        <a:lstStyle/>
        <a:p>
          <a:endParaRPr lang="fr-FR"/>
        </a:p>
      </dgm:t>
    </dgm:pt>
    <dgm:pt modelId="{AE38907C-DE50-4A2B-A05C-6DCB3AC7EEC1}" type="pres">
      <dgm:prSet presAssocID="{8C53EEEF-9AE9-486C-B3CD-D10E760351BF}" presName="node" presStyleLbl="node1" presStyleIdx="2" presStyleCnt="5" custScaleX="108292" custScaleY="80342">
        <dgm:presLayoutVars>
          <dgm:bulletEnabled val="1"/>
        </dgm:presLayoutVars>
      </dgm:prSet>
      <dgm:spPr/>
      <dgm:t>
        <a:bodyPr/>
        <a:lstStyle/>
        <a:p>
          <a:endParaRPr lang="fr-FR"/>
        </a:p>
      </dgm:t>
    </dgm:pt>
    <dgm:pt modelId="{8D202916-CCEF-470C-A6FF-20ADD032D981}" type="pres">
      <dgm:prSet presAssocID="{D0673D3E-AB3F-4198-B6F7-E64E6444BF38}" presName="sibTrans" presStyleLbl="sibTrans2D1" presStyleIdx="2" presStyleCnt="5"/>
      <dgm:spPr/>
      <dgm:t>
        <a:bodyPr/>
        <a:lstStyle/>
        <a:p>
          <a:endParaRPr lang="fr-FR"/>
        </a:p>
      </dgm:t>
    </dgm:pt>
    <dgm:pt modelId="{8569CBCC-559F-474A-A8D0-858AF7958C2C}" type="pres">
      <dgm:prSet presAssocID="{D0673D3E-AB3F-4198-B6F7-E64E6444BF38}" presName="connectorText" presStyleLbl="sibTrans2D1" presStyleIdx="2" presStyleCnt="5"/>
      <dgm:spPr/>
      <dgm:t>
        <a:bodyPr/>
        <a:lstStyle/>
        <a:p>
          <a:endParaRPr lang="fr-FR"/>
        </a:p>
      </dgm:t>
    </dgm:pt>
    <dgm:pt modelId="{B8A00B11-57D4-49A2-9457-757CA199B749}" type="pres">
      <dgm:prSet presAssocID="{074D2983-1926-4279-9958-A4056C0D0035}" presName="node" presStyleLbl="node1" presStyleIdx="3" presStyleCnt="5" custScaleX="131938" custScaleY="80342">
        <dgm:presLayoutVars>
          <dgm:bulletEnabled val="1"/>
        </dgm:presLayoutVars>
      </dgm:prSet>
      <dgm:spPr/>
      <dgm:t>
        <a:bodyPr/>
        <a:lstStyle/>
        <a:p>
          <a:endParaRPr lang="fr-FR"/>
        </a:p>
      </dgm:t>
    </dgm:pt>
    <dgm:pt modelId="{D44298BD-417A-4B60-8FBA-51D8FA621E21}" type="pres">
      <dgm:prSet presAssocID="{CB8E5661-7448-47CA-869B-3AFACA94B945}" presName="sibTrans" presStyleLbl="sibTrans2D1" presStyleIdx="3" presStyleCnt="5"/>
      <dgm:spPr/>
      <dgm:t>
        <a:bodyPr/>
        <a:lstStyle/>
        <a:p>
          <a:endParaRPr lang="fr-FR"/>
        </a:p>
      </dgm:t>
    </dgm:pt>
    <dgm:pt modelId="{65C7FAFC-9EF9-47F6-A086-D4688DC9A945}" type="pres">
      <dgm:prSet presAssocID="{CB8E5661-7448-47CA-869B-3AFACA94B945}" presName="connectorText" presStyleLbl="sibTrans2D1" presStyleIdx="3" presStyleCnt="5"/>
      <dgm:spPr/>
      <dgm:t>
        <a:bodyPr/>
        <a:lstStyle/>
        <a:p>
          <a:endParaRPr lang="fr-FR"/>
        </a:p>
      </dgm:t>
    </dgm:pt>
    <dgm:pt modelId="{CC3C49E6-09EB-4F59-8713-CA3970EFEE8A}" type="pres">
      <dgm:prSet presAssocID="{4858C710-CADA-4C5D-9CA7-2600A6F2C56B}" presName="node" presStyleLbl="node1" presStyleIdx="4" presStyleCnt="5" custScaleX="147777">
        <dgm:presLayoutVars>
          <dgm:bulletEnabled val="1"/>
        </dgm:presLayoutVars>
      </dgm:prSet>
      <dgm:spPr/>
      <dgm:t>
        <a:bodyPr/>
        <a:lstStyle/>
        <a:p>
          <a:endParaRPr lang="fr-FR"/>
        </a:p>
      </dgm:t>
    </dgm:pt>
    <dgm:pt modelId="{6017504D-CF61-45EC-9449-B777988A544C}" type="pres">
      <dgm:prSet presAssocID="{2BBA9240-F02C-476E-B076-B14C99966394}" presName="sibTrans" presStyleLbl="sibTrans2D1" presStyleIdx="4" presStyleCnt="5"/>
      <dgm:spPr/>
      <dgm:t>
        <a:bodyPr/>
        <a:lstStyle/>
        <a:p>
          <a:endParaRPr lang="fr-FR"/>
        </a:p>
      </dgm:t>
    </dgm:pt>
    <dgm:pt modelId="{71150C60-F5A3-43F1-92D0-A17666C3D470}" type="pres">
      <dgm:prSet presAssocID="{2BBA9240-F02C-476E-B076-B14C99966394}" presName="connectorText" presStyleLbl="sibTrans2D1" presStyleIdx="4" presStyleCnt="5"/>
      <dgm:spPr/>
      <dgm:t>
        <a:bodyPr/>
        <a:lstStyle/>
        <a:p>
          <a:endParaRPr lang="fr-FR"/>
        </a:p>
      </dgm:t>
    </dgm:pt>
  </dgm:ptLst>
  <dgm:cxnLst>
    <dgm:cxn modelId="{E9FBD06B-9CED-42FE-A6B6-B5460FB12AF0}" type="presOf" srcId="{CB8E5661-7448-47CA-869B-3AFACA94B945}" destId="{D44298BD-417A-4B60-8FBA-51D8FA621E21}" srcOrd="0" destOrd="0" presId="urn:microsoft.com/office/officeart/2005/8/layout/cycle2"/>
    <dgm:cxn modelId="{B1512884-FAAF-4C88-8C12-EF2FC8F57B27}" type="presOf" srcId="{DA738828-295F-4799-9950-EEF644A0F586}" destId="{E747A179-E4E1-4F9F-B926-3FDCB5924B4C}" srcOrd="0" destOrd="0" presId="urn:microsoft.com/office/officeart/2005/8/layout/cycle2"/>
    <dgm:cxn modelId="{6A879068-4566-40F6-9885-2EECE9F8F90A}" type="presOf" srcId="{2BBA9240-F02C-476E-B076-B14C99966394}" destId="{71150C60-F5A3-43F1-92D0-A17666C3D470}" srcOrd="1" destOrd="0" presId="urn:microsoft.com/office/officeart/2005/8/layout/cycle2"/>
    <dgm:cxn modelId="{3252E06C-6BCD-4159-85F9-CC2FEF706538}" type="presOf" srcId="{3BBDB3CC-6C39-4BC4-BF46-76B575B13D56}" destId="{5C83B2E6-8D24-494F-9BF3-DB8D46CA30E2}" srcOrd="0" destOrd="0" presId="urn:microsoft.com/office/officeart/2005/8/layout/cycle2"/>
    <dgm:cxn modelId="{6FCF5FF3-114F-44F5-82CE-C8A9C1A9B94B}" srcId="{3BBDB3CC-6C39-4BC4-BF46-76B575B13D56}" destId="{DAEDA60B-9D4F-41E9-A2DD-95272474AA7B}" srcOrd="1" destOrd="0" parTransId="{11829E56-6936-4F65-A4E6-D3192940DE4F}" sibTransId="{D07CD840-02B1-4375-AE8B-3D4717725E69}"/>
    <dgm:cxn modelId="{FEB704AC-F2B5-4237-86EF-78E1FBBA77D8}" srcId="{3BBDB3CC-6C39-4BC4-BF46-76B575B13D56}" destId="{D1CC3F84-63B9-4DA9-972E-EDFF70EB3D7D}" srcOrd="0" destOrd="0" parTransId="{260C2963-FF9C-47FB-945C-60A8D6506354}" sibTransId="{DA738828-295F-4799-9950-EEF644A0F586}"/>
    <dgm:cxn modelId="{594E6B4E-17B0-4A6C-B1EA-29DD750E9231}" type="presOf" srcId="{4858C710-CADA-4C5D-9CA7-2600A6F2C56B}" destId="{CC3C49E6-09EB-4F59-8713-CA3970EFEE8A}" srcOrd="0" destOrd="0" presId="urn:microsoft.com/office/officeart/2005/8/layout/cycle2"/>
    <dgm:cxn modelId="{687C7B84-0C66-42BA-B22E-D0A052CB7D35}" type="presOf" srcId="{D1CC3F84-63B9-4DA9-972E-EDFF70EB3D7D}" destId="{2842C560-6A2D-4C86-BBFD-D2FCB8DFB3F0}" srcOrd="0" destOrd="0" presId="urn:microsoft.com/office/officeart/2005/8/layout/cycle2"/>
    <dgm:cxn modelId="{4BF2B11E-3548-4ACD-9558-63B61CB1EB66}" type="presOf" srcId="{2BBA9240-F02C-476E-B076-B14C99966394}" destId="{6017504D-CF61-45EC-9449-B777988A544C}" srcOrd="0" destOrd="0" presId="urn:microsoft.com/office/officeart/2005/8/layout/cycle2"/>
    <dgm:cxn modelId="{131820CD-1D5D-49F6-A6DE-24819317C3BD}" type="presOf" srcId="{074D2983-1926-4279-9958-A4056C0D0035}" destId="{B8A00B11-57D4-49A2-9457-757CA199B749}" srcOrd="0" destOrd="0" presId="urn:microsoft.com/office/officeart/2005/8/layout/cycle2"/>
    <dgm:cxn modelId="{59317C34-E643-4726-A917-9AD8AD4A9EE1}" type="presOf" srcId="{CB8E5661-7448-47CA-869B-3AFACA94B945}" destId="{65C7FAFC-9EF9-47F6-A086-D4688DC9A945}" srcOrd="1" destOrd="0" presId="urn:microsoft.com/office/officeart/2005/8/layout/cycle2"/>
    <dgm:cxn modelId="{02FAD6AE-CE8A-43E7-870B-B61AC1614B85}" type="presOf" srcId="{D07CD840-02B1-4375-AE8B-3D4717725E69}" destId="{76407BE9-ABCE-4F18-9ACE-ACC5D24239B2}" srcOrd="1" destOrd="0" presId="urn:microsoft.com/office/officeart/2005/8/layout/cycle2"/>
    <dgm:cxn modelId="{6669338B-8540-4EA9-9F9F-175DFA73944B}" type="presOf" srcId="{D0673D3E-AB3F-4198-B6F7-E64E6444BF38}" destId="{8569CBCC-559F-474A-A8D0-858AF7958C2C}" srcOrd="1" destOrd="0" presId="urn:microsoft.com/office/officeart/2005/8/layout/cycle2"/>
    <dgm:cxn modelId="{E3AAA6B0-6E0F-4E44-A086-331CA307E08B}" srcId="{3BBDB3CC-6C39-4BC4-BF46-76B575B13D56}" destId="{8C53EEEF-9AE9-486C-B3CD-D10E760351BF}" srcOrd="2" destOrd="0" parTransId="{98353E63-848E-4DA2-8716-7E8F1A259AD5}" sibTransId="{D0673D3E-AB3F-4198-B6F7-E64E6444BF38}"/>
    <dgm:cxn modelId="{60181CBC-546C-4A82-90FC-F1939BB49C42}" srcId="{3BBDB3CC-6C39-4BC4-BF46-76B575B13D56}" destId="{074D2983-1926-4279-9958-A4056C0D0035}" srcOrd="3" destOrd="0" parTransId="{94AF8DE3-21FA-466C-9224-A848787E694B}" sibTransId="{CB8E5661-7448-47CA-869B-3AFACA94B945}"/>
    <dgm:cxn modelId="{2122E24A-2751-4D9C-B81E-BE27FBF71A72}" type="presOf" srcId="{DAEDA60B-9D4F-41E9-A2DD-95272474AA7B}" destId="{AFC81325-9A75-432B-A2E0-05905C88AABC}" srcOrd="0" destOrd="0" presId="urn:microsoft.com/office/officeart/2005/8/layout/cycle2"/>
    <dgm:cxn modelId="{CCEF7FB4-EDC6-4035-A295-611B0BF7B8EA}" type="presOf" srcId="{D07CD840-02B1-4375-AE8B-3D4717725E69}" destId="{18DA3FF4-3186-4BEF-A53C-4B1D1E910F3C}" srcOrd="0" destOrd="0" presId="urn:microsoft.com/office/officeart/2005/8/layout/cycle2"/>
    <dgm:cxn modelId="{DFDB414F-A70C-443C-A69C-3337654E7890}" type="presOf" srcId="{DA738828-295F-4799-9950-EEF644A0F586}" destId="{68D91405-5600-4D76-9EF2-4A695DC8B01C}" srcOrd="1" destOrd="0" presId="urn:microsoft.com/office/officeart/2005/8/layout/cycle2"/>
    <dgm:cxn modelId="{E70F7A4C-5C74-4D98-86DD-6FED68DAB25C}" type="presOf" srcId="{D0673D3E-AB3F-4198-B6F7-E64E6444BF38}" destId="{8D202916-CCEF-470C-A6FF-20ADD032D981}" srcOrd="0" destOrd="0" presId="urn:microsoft.com/office/officeart/2005/8/layout/cycle2"/>
    <dgm:cxn modelId="{6B6787D8-D8EA-47FE-A66B-D62058656524}" type="presOf" srcId="{8C53EEEF-9AE9-486C-B3CD-D10E760351BF}" destId="{AE38907C-DE50-4A2B-A05C-6DCB3AC7EEC1}" srcOrd="0" destOrd="0" presId="urn:microsoft.com/office/officeart/2005/8/layout/cycle2"/>
    <dgm:cxn modelId="{8F83293F-35AF-45CB-B579-221C242C2290}" srcId="{3BBDB3CC-6C39-4BC4-BF46-76B575B13D56}" destId="{4858C710-CADA-4C5D-9CA7-2600A6F2C56B}" srcOrd="4" destOrd="0" parTransId="{D37D37B0-8C2A-47B6-AA38-738D363DCBDC}" sibTransId="{2BBA9240-F02C-476E-B076-B14C99966394}"/>
    <dgm:cxn modelId="{8064AC07-1D9F-4DDB-B54E-A18303B2F75B}" type="presParOf" srcId="{5C83B2E6-8D24-494F-9BF3-DB8D46CA30E2}" destId="{2842C560-6A2D-4C86-BBFD-D2FCB8DFB3F0}" srcOrd="0" destOrd="0" presId="urn:microsoft.com/office/officeart/2005/8/layout/cycle2"/>
    <dgm:cxn modelId="{8F595DCC-AD62-488F-99C2-A2A30DFE1777}" type="presParOf" srcId="{5C83B2E6-8D24-494F-9BF3-DB8D46CA30E2}" destId="{E747A179-E4E1-4F9F-B926-3FDCB5924B4C}" srcOrd="1" destOrd="0" presId="urn:microsoft.com/office/officeart/2005/8/layout/cycle2"/>
    <dgm:cxn modelId="{E451918E-C3E2-495D-9808-CFBA71C54113}" type="presParOf" srcId="{E747A179-E4E1-4F9F-B926-3FDCB5924B4C}" destId="{68D91405-5600-4D76-9EF2-4A695DC8B01C}" srcOrd="0" destOrd="0" presId="urn:microsoft.com/office/officeart/2005/8/layout/cycle2"/>
    <dgm:cxn modelId="{E850FB32-663F-4826-8F7B-D70A824CC122}" type="presParOf" srcId="{5C83B2E6-8D24-494F-9BF3-DB8D46CA30E2}" destId="{AFC81325-9A75-432B-A2E0-05905C88AABC}" srcOrd="2" destOrd="0" presId="urn:microsoft.com/office/officeart/2005/8/layout/cycle2"/>
    <dgm:cxn modelId="{21312CAB-FA41-4EEA-A2F1-68D0B7699656}" type="presParOf" srcId="{5C83B2E6-8D24-494F-9BF3-DB8D46CA30E2}" destId="{18DA3FF4-3186-4BEF-A53C-4B1D1E910F3C}" srcOrd="3" destOrd="0" presId="urn:microsoft.com/office/officeart/2005/8/layout/cycle2"/>
    <dgm:cxn modelId="{92FB3C06-57BB-41AB-8977-4CA86F6E8B2F}" type="presParOf" srcId="{18DA3FF4-3186-4BEF-A53C-4B1D1E910F3C}" destId="{76407BE9-ABCE-4F18-9ACE-ACC5D24239B2}" srcOrd="0" destOrd="0" presId="urn:microsoft.com/office/officeart/2005/8/layout/cycle2"/>
    <dgm:cxn modelId="{C9179284-B92B-429B-BF73-A7EC07576619}" type="presParOf" srcId="{5C83B2E6-8D24-494F-9BF3-DB8D46CA30E2}" destId="{AE38907C-DE50-4A2B-A05C-6DCB3AC7EEC1}" srcOrd="4" destOrd="0" presId="urn:microsoft.com/office/officeart/2005/8/layout/cycle2"/>
    <dgm:cxn modelId="{579CA1C0-0EB6-4C6E-BF44-799BCADC49F0}" type="presParOf" srcId="{5C83B2E6-8D24-494F-9BF3-DB8D46CA30E2}" destId="{8D202916-CCEF-470C-A6FF-20ADD032D981}" srcOrd="5" destOrd="0" presId="urn:microsoft.com/office/officeart/2005/8/layout/cycle2"/>
    <dgm:cxn modelId="{4C5EDAAC-EC23-425D-B764-F520E0989A45}" type="presParOf" srcId="{8D202916-CCEF-470C-A6FF-20ADD032D981}" destId="{8569CBCC-559F-474A-A8D0-858AF7958C2C}" srcOrd="0" destOrd="0" presId="urn:microsoft.com/office/officeart/2005/8/layout/cycle2"/>
    <dgm:cxn modelId="{3FBB9FB6-BD28-4102-A2EC-AB7D2186F581}" type="presParOf" srcId="{5C83B2E6-8D24-494F-9BF3-DB8D46CA30E2}" destId="{B8A00B11-57D4-49A2-9457-757CA199B749}" srcOrd="6" destOrd="0" presId="urn:microsoft.com/office/officeart/2005/8/layout/cycle2"/>
    <dgm:cxn modelId="{4ED099FC-B176-4DA3-B31F-B37C85A4FFF2}" type="presParOf" srcId="{5C83B2E6-8D24-494F-9BF3-DB8D46CA30E2}" destId="{D44298BD-417A-4B60-8FBA-51D8FA621E21}" srcOrd="7" destOrd="0" presId="urn:microsoft.com/office/officeart/2005/8/layout/cycle2"/>
    <dgm:cxn modelId="{C131547C-0692-483A-9116-7EB96BE6D130}" type="presParOf" srcId="{D44298BD-417A-4B60-8FBA-51D8FA621E21}" destId="{65C7FAFC-9EF9-47F6-A086-D4688DC9A945}" srcOrd="0" destOrd="0" presId="urn:microsoft.com/office/officeart/2005/8/layout/cycle2"/>
    <dgm:cxn modelId="{E072ED55-0C1E-4015-8435-33016425DC22}" type="presParOf" srcId="{5C83B2E6-8D24-494F-9BF3-DB8D46CA30E2}" destId="{CC3C49E6-09EB-4F59-8713-CA3970EFEE8A}" srcOrd="8" destOrd="0" presId="urn:microsoft.com/office/officeart/2005/8/layout/cycle2"/>
    <dgm:cxn modelId="{A17258CA-BE9A-4434-8833-20EB4363E547}" type="presParOf" srcId="{5C83B2E6-8D24-494F-9BF3-DB8D46CA30E2}" destId="{6017504D-CF61-45EC-9449-B777988A544C}" srcOrd="9" destOrd="0" presId="urn:microsoft.com/office/officeart/2005/8/layout/cycle2"/>
    <dgm:cxn modelId="{2CFECCA8-28EB-4116-9928-06D4129F302C}" type="presParOf" srcId="{6017504D-CF61-45EC-9449-B777988A544C}" destId="{71150C60-F5A3-43F1-92D0-A17666C3D47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2C560-6A2D-4C86-BBFD-D2FCB8DFB3F0}">
      <dsp:nvSpPr>
        <dsp:cNvPr id="0" name=""/>
        <dsp:cNvSpPr/>
      </dsp:nvSpPr>
      <dsp:spPr>
        <a:xfrm>
          <a:off x="3449963" y="262019"/>
          <a:ext cx="2225158" cy="14147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L’autonomie</a:t>
          </a:r>
          <a:endParaRPr lang="fr-FR" sz="1600" b="1" kern="1200" dirty="0"/>
        </a:p>
      </dsp:txBody>
      <dsp:txXfrm>
        <a:off x="3775830" y="469198"/>
        <a:ext cx="1573424" cy="1000348"/>
      </dsp:txXfrm>
    </dsp:sp>
    <dsp:sp modelId="{E747A179-E4E1-4F9F-B926-3FDCB5924B4C}">
      <dsp:nvSpPr>
        <dsp:cNvPr id="0" name=""/>
        <dsp:cNvSpPr/>
      </dsp:nvSpPr>
      <dsp:spPr>
        <a:xfrm rot="2160000">
          <a:off x="5408816" y="1458798"/>
          <a:ext cx="472692" cy="594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a:off x="5422357" y="1535980"/>
        <a:ext cx="330884" cy="356572"/>
      </dsp:txXfrm>
    </dsp:sp>
    <dsp:sp modelId="{AFC81325-9A75-432B-A2E0-05905C88AABC}">
      <dsp:nvSpPr>
        <dsp:cNvPr id="0" name=""/>
        <dsp:cNvSpPr/>
      </dsp:nvSpPr>
      <dsp:spPr>
        <a:xfrm>
          <a:off x="5739717" y="1815466"/>
          <a:ext cx="1921921" cy="14147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La qualité des relations</a:t>
          </a:r>
          <a:endParaRPr lang="fr-FR" sz="1600" b="1" kern="1200" dirty="0"/>
        </a:p>
      </dsp:txBody>
      <dsp:txXfrm>
        <a:off x="6021176" y="2022645"/>
        <a:ext cx="1359003" cy="1000348"/>
      </dsp:txXfrm>
    </dsp:sp>
    <dsp:sp modelId="{18DA3FF4-3186-4BEF-A53C-4B1D1E910F3C}">
      <dsp:nvSpPr>
        <dsp:cNvPr id="0" name=""/>
        <dsp:cNvSpPr/>
      </dsp:nvSpPr>
      <dsp:spPr>
        <a:xfrm rot="6480000">
          <a:off x="5980761" y="3465518"/>
          <a:ext cx="634135" cy="594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rot="10800000">
        <a:off x="6097451" y="3499596"/>
        <a:ext cx="455849" cy="356572"/>
      </dsp:txXfrm>
    </dsp:sp>
    <dsp:sp modelId="{AE38907C-DE50-4A2B-A05C-6DCB3AC7EEC1}">
      <dsp:nvSpPr>
        <dsp:cNvPr id="0" name=""/>
        <dsp:cNvSpPr/>
      </dsp:nvSpPr>
      <dsp:spPr>
        <a:xfrm>
          <a:off x="4930550" y="4328995"/>
          <a:ext cx="1906865" cy="14147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L’utilité</a:t>
          </a:r>
          <a:endParaRPr lang="fr-FR" sz="1600" b="1" kern="1200" dirty="0"/>
        </a:p>
      </dsp:txBody>
      <dsp:txXfrm>
        <a:off x="5209804" y="4536174"/>
        <a:ext cx="1348357" cy="1000348"/>
      </dsp:txXfrm>
    </dsp:sp>
    <dsp:sp modelId="{8D202916-CCEF-470C-A6FF-20ADD032D981}">
      <dsp:nvSpPr>
        <dsp:cNvPr id="0" name=""/>
        <dsp:cNvSpPr/>
      </dsp:nvSpPr>
      <dsp:spPr>
        <a:xfrm rot="10800000">
          <a:off x="4534678" y="4739204"/>
          <a:ext cx="279749" cy="594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rot="10800000">
        <a:off x="4618603" y="4858062"/>
        <a:ext cx="195824" cy="356572"/>
      </dsp:txXfrm>
    </dsp:sp>
    <dsp:sp modelId="{B8A00B11-57D4-49A2-9457-757CA199B749}">
      <dsp:nvSpPr>
        <dsp:cNvPr id="0" name=""/>
        <dsp:cNvSpPr/>
      </dsp:nvSpPr>
      <dsp:spPr>
        <a:xfrm>
          <a:off x="2079483" y="4328995"/>
          <a:ext cx="2323237" cy="14147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La reconnaissance</a:t>
          </a:r>
          <a:endParaRPr lang="fr-FR" sz="1600" b="1" kern="1200" dirty="0"/>
        </a:p>
      </dsp:txBody>
      <dsp:txXfrm>
        <a:off x="2419713" y="4536174"/>
        <a:ext cx="1642777" cy="1000348"/>
      </dsp:txXfrm>
    </dsp:sp>
    <dsp:sp modelId="{D44298BD-417A-4B60-8FBA-51D8FA621E21}">
      <dsp:nvSpPr>
        <dsp:cNvPr id="0" name=""/>
        <dsp:cNvSpPr/>
      </dsp:nvSpPr>
      <dsp:spPr>
        <a:xfrm rot="15120000">
          <a:off x="2596978" y="3579829"/>
          <a:ext cx="534838" cy="594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rot="10800000">
        <a:off x="2701995" y="3774986"/>
        <a:ext cx="374387" cy="356572"/>
      </dsp:txXfrm>
    </dsp:sp>
    <dsp:sp modelId="{CC3C49E6-09EB-4F59-8713-CA3970EFEE8A}">
      <dsp:nvSpPr>
        <dsp:cNvPr id="0" name=""/>
        <dsp:cNvSpPr/>
      </dsp:nvSpPr>
      <dsp:spPr>
        <a:xfrm>
          <a:off x="1123336" y="1642391"/>
          <a:ext cx="2602139" cy="176085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Le développement des compétences</a:t>
          </a:r>
          <a:endParaRPr lang="fr-FR" sz="1600" b="1" kern="1200" dirty="0"/>
        </a:p>
      </dsp:txBody>
      <dsp:txXfrm>
        <a:off x="1504410" y="1900262"/>
        <a:ext cx="1839991" cy="1245113"/>
      </dsp:txXfrm>
    </dsp:sp>
    <dsp:sp modelId="{6017504D-CF61-45EC-9449-B777988A544C}">
      <dsp:nvSpPr>
        <dsp:cNvPr id="0" name=""/>
        <dsp:cNvSpPr/>
      </dsp:nvSpPr>
      <dsp:spPr>
        <a:xfrm rot="19440000">
          <a:off x="3392828" y="1398631"/>
          <a:ext cx="339813" cy="594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a:off x="3402563" y="1547450"/>
        <a:ext cx="237869" cy="3565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5300"/>
          </a:xfrm>
          <a:prstGeom prst="rect">
            <a:avLst/>
          </a:prstGeom>
        </p:spPr>
        <p:txBody>
          <a:bodyPr vert="horz" wrap="square" lIns="91001" tIns="45501" rIns="91001" bIns="45501" numCol="1" anchor="t"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fr-FR" dirty="0"/>
          </a:p>
        </p:txBody>
      </p:sp>
      <p:sp>
        <p:nvSpPr>
          <p:cNvPr id="3" name="Espace réservé de la date 2"/>
          <p:cNvSpPr>
            <a:spLocks noGrp="1"/>
          </p:cNvSpPr>
          <p:nvPr>
            <p:ph type="dt" sz="quarter" idx="1"/>
          </p:nvPr>
        </p:nvSpPr>
        <p:spPr>
          <a:xfrm>
            <a:off x="3849688" y="0"/>
            <a:ext cx="2946400" cy="495300"/>
          </a:xfrm>
          <a:prstGeom prst="rect">
            <a:avLst/>
          </a:prstGeom>
        </p:spPr>
        <p:txBody>
          <a:bodyPr vert="horz" wrap="square" lIns="91001" tIns="45501" rIns="91001" bIns="45501"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1B99A6AF-7C8B-4732-9230-AFB1802DCEC0}" type="datetime1">
              <a:rPr lang="fr-FR"/>
              <a:pPr>
                <a:defRPr/>
              </a:pPr>
              <a:t>18/06/2017</a:t>
            </a:fld>
            <a:endParaRPr lang="fr-FR" dirty="0"/>
          </a:p>
        </p:txBody>
      </p:sp>
      <p:sp>
        <p:nvSpPr>
          <p:cNvPr id="4" name="Espace réservé du pied de page 3"/>
          <p:cNvSpPr>
            <a:spLocks noGrp="1"/>
          </p:cNvSpPr>
          <p:nvPr>
            <p:ph type="ftr" sz="quarter" idx="2"/>
          </p:nvPr>
        </p:nvSpPr>
        <p:spPr>
          <a:xfrm>
            <a:off x="0" y="9429750"/>
            <a:ext cx="2946400" cy="495300"/>
          </a:xfrm>
          <a:prstGeom prst="rect">
            <a:avLst/>
          </a:prstGeom>
        </p:spPr>
        <p:txBody>
          <a:bodyPr vert="horz" wrap="square" lIns="91001" tIns="45501" rIns="91001" bIns="45501" numCol="1" anchor="b"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849688" y="9429750"/>
            <a:ext cx="2946400" cy="495300"/>
          </a:xfrm>
          <a:prstGeom prst="rect">
            <a:avLst/>
          </a:prstGeom>
        </p:spPr>
        <p:txBody>
          <a:bodyPr vert="horz" wrap="square" lIns="91001" tIns="45501" rIns="91001" bIns="45501" numCol="1" anchor="b"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B83C4B0C-8531-4FF8-AE21-9C091CE52AE5}" type="slidenum">
              <a:rPr lang="fr-FR"/>
              <a:pPr>
                <a:defRPr/>
              </a:pPr>
              <a:t>‹N°›</a:t>
            </a:fld>
            <a:endParaRPr lang="fr-FR" dirty="0"/>
          </a:p>
        </p:txBody>
      </p:sp>
    </p:spTree>
    <p:extLst>
      <p:ext uri="{BB962C8B-B14F-4D97-AF65-F5344CB8AC3E}">
        <p14:creationId xmlns:p14="http://schemas.microsoft.com/office/powerpoint/2010/main" val="23560098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5300"/>
          </a:xfrm>
          <a:prstGeom prst="rect">
            <a:avLst/>
          </a:prstGeom>
        </p:spPr>
        <p:txBody>
          <a:bodyPr vert="horz" wrap="square" lIns="91001" tIns="45501" rIns="91001" bIns="45501" numCol="1" anchor="t"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fr-FR" dirty="0"/>
          </a:p>
        </p:txBody>
      </p:sp>
      <p:sp>
        <p:nvSpPr>
          <p:cNvPr id="3" name="Espace réservé de la date 2"/>
          <p:cNvSpPr>
            <a:spLocks noGrp="1"/>
          </p:cNvSpPr>
          <p:nvPr>
            <p:ph type="dt" idx="1"/>
          </p:nvPr>
        </p:nvSpPr>
        <p:spPr>
          <a:xfrm>
            <a:off x="3849688" y="0"/>
            <a:ext cx="2946400" cy="495300"/>
          </a:xfrm>
          <a:prstGeom prst="rect">
            <a:avLst/>
          </a:prstGeom>
        </p:spPr>
        <p:txBody>
          <a:bodyPr vert="horz" wrap="square" lIns="91001" tIns="45501" rIns="91001" bIns="45501"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2B468448-0691-4BBD-929A-EE4F9FF4C4EE}" type="datetime1">
              <a:rPr lang="fr-FR"/>
              <a:pPr>
                <a:defRPr/>
              </a:pPr>
              <a:t>18/06/2017</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wrap="square" lIns="91001" tIns="45501" rIns="91001" bIns="45501" numCol="1" anchor="ctr" anchorCtr="0" compatLnSpc="1">
            <a:prstTxWarp prst="textNoShape">
              <a:avLst/>
            </a:prstTxWarp>
          </a:bodyPr>
          <a:lstStyle/>
          <a:p>
            <a:pPr lvl="0"/>
            <a:endParaRPr lang="fr-FR" noProof="0" dirty="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91001" tIns="45501" rIns="91001" bIns="45501" numCol="1" anchor="t" anchorCtr="0" compatLnSpc="1">
            <a:prstTxWarp prst="textNoShape">
              <a:avLst/>
            </a:prstTxWarp>
            <a:normAutofit/>
          </a:bodyPr>
          <a:lstStyle/>
          <a:p>
            <a:pPr lvl="0"/>
            <a:r>
              <a:rPr lang="fr-FR" noProof="0" smtClean="0"/>
              <a:t>Cliquez pour modifier les styles du texte du masque</a:t>
            </a:r>
          </a:p>
          <a:p>
            <a:pPr lvl="0"/>
            <a:r>
              <a:rPr lang="fr-FR" noProof="0" smtClean="0"/>
              <a:t>Deuxième niveau</a:t>
            </a:r>
          </a:p>
          <a:p>
            <a:pPr lvl="0"/>
            <a:r>
              <a:rPr lang="fr-FR" noProof="0" smtClean="0"/>
              <a:t>Troisième niveau</a:t>
            </a:r>
          </a:p>
          <a:p>
            <a:pPr lvl="0"/>
            <a:r>
              <a:rPr lang="fr-FR" noProof="0" smtClean="0"/>
              <a:t>Quatrième niveau</a:t>
            </a:r>
          </a:p>
          <a:p>
            <a:pPr lvl="0"/>
            <a:r>
              <a:rPr lang="fr-FR" noProof="0" smtClean="0"/>
              <a:t>Cinquième niveau</a:t>
            </a:r>
          </a:p>
        </p:txBody>
      </p:sp>
      <p:sp>
        <p:nvSpPr>
          <p:cNvPr id="6" name="Espace réservé du pied de page 5"/>
          <p:cNvSpPr>
            <a:spLocks noGrp="1"/>
          </p:cNvSpPr>
          <p:nvPr>
            <p:ph type="ftr" sz="quarter" idx="4"/>
          </p:nvPr>
        </p:nvSpPr>
        <p:spPr>
          <a:xfrm>
            <a:off x="0" y="9429750"/>
            <a:ext cx="2946400" cy="495300"/>
          </a:xfrm>
          <a:prstGeom prst="rect">
            <a:avLst/>
          </a:prstGeom>
        </p:spPr>
        <p:txBody>
          <a:bodyPr vert="horz" wrap="square" lIns="91001" tIns="45501" rIns="91001" bIns="45501" numCol="1" anchor="b" anchorCtr="0" compatLnSpc="1">
            <a:prstTxWarp prst="textNoShape">
              <a:avLst/>
            </a:prstTxWarp>
          </a:bodyPr>
          <a:lstStyle>
            <a:lvl1pPr>
              <a:defRPr sz="1200">
                <a:latin typeface="Arial" charset="0"/>
                <a:ea typeface="ＭＳ Ｐゴシック" pitchFamily="48" charset="-128"/>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49688" y="9429750"/>
            <a:ext cx="2946400" cy="495300"/>
          </a:xfrm>
          <a:prstGeom prst="rect">
            <a:avLst/>
          </a:prstGeom>
        </p:spPr>
        <p:txBody>
          <a:bodyPr vert="horz" wrap="square" lIns="91001" tIns="45501" rIns="91001" bIns="45501" numCol="1" anchor="b"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5CFBE04D-EBF3-4FDD-8C92-78D2F844584D}" type="slidenum">
              <a:rPr lang="fr-FR"/>
              <a:pPr>
                <a:defRPr/>
              </a:pPr>
              <a:t>‹N°›</a:t>
            </a:fld>
            <a:endParaRPr lang="fr-FR" dirty="0"/>
          </a:p>
        </p:txBody>
      </p:sp>
    </p:spTree>
    <p:extLst>
      <p:ext uri="{BB962C8B-B14F-4D97-AF65-F5344CB8AC3E}">
        <p14:creationId xmlns:p14="http://schemas.microsoft.com/office/powerpoint/2010/main" val="2868965760"/>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pitchFamily="-60"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mn-cs"/>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mn-cs"/>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gn="just"/>
            <a:r>
              <a:rPr lang="fr-FR" dirty="0" smtClean="0"/>
              <a:t>Dans un marché du recrutement cadre, qui connait ses plus belles heures (près de 200 000 recrutements à venir), les candidats les plus intéressants vont avoir plus d’opportunités d’emplois.</a:t>
            </a:r>
          </a:p>
          <a:p>
            <a:pPr algn="just"/>
            <a:endParaRPr lang="fr-FR" dirty="0" smtClean="0"/>
          </a:p>
          <a:p>
            <a:pPr algn="just"/>
            <a:r>
              <a:rPr lang="fr-FR" dirty="0" smtClean="0"/>
              <a:t>Pour les attirer, les séduire, il faut leur faire vivre, dès le process de candidature, quelque chose de singulier et en phase avec leurs attentes. Fuyez les méthodes déshumanisées !!</a:t>
            </a:r>
          </a:p>
          <a:p>
            <a:pPr algn="just"/>
            <a:r>
              <a:rPr lang="fr-FR" dirty="0" smtClean="0"/>
              <a:t>Même si dans notre animation nous aborderons quelques outils, le principal est de retenir qu’au-delà de ces outils, et malgré eux, il faut introduire de l’HUMAIN, de la </a:t>
            </a:r>
            <a:r>
              <a:rPr lang="fr-FR" b="1" dirty="0" smtClean="0"/>
              <a:t>TRANSPARENCE</a:t>
            </a:r>
            <a:r>
              <a:rPr lang="fr-FR" dirty="0" smtClean="0"/>
              <a:t>, DE LA RELATION, de l’AUTHENTIQUE, du VRAI !!</a:t>
            </a:r>
          </a:p>
          <a:p>
            <a:pPr algn="just"/>
            <a:r>
              <a:rPr lang="fr-FR" dirty="0" smtClean="0"/>
              <a:t>Et pourquoi : ce sont les candidats qui le disent. </a:t>
            </a:r>
            <a:r>
              <a:rPr lang="fr-FR" b="1" dirty="0" smtClean="0"/>
              <a:t>C’est l’expérience candidat</a:t>
            </a:r>
            <a:r>
              <a:rPr lang="fr-FR" b="1" dirty="0" smtClean="0">
                <a:sym typeface="Wingdings" panose="05000000000000000000" pitchFamily="2" charset="2"/>
              </a:rPr>
              <a:t>e !</a:t>
            </a:r>
            <a:endParaRPr lang="fr-FR" b="1" dirty="0" smtClean="0"/>
          </a:p>
          <a:p>
            <a:pPr algn="just"/>
            <a:r>
              <a:rPr lang="fr-FR" dirty="0" smtClean="0"/>
              <a:t>Car les candidats, néanmoins clients, attendent : </a:t>
            </a:r>
          </a:p>
          <a:p>
            <a:pPr algn="just"/>
            <a:r>
              <a:rPr lang="fr-FR" dirty="0" smtClean="0"/>
              <a:t>du </a:t>
            </a:r>
            <a:r>
              <a:rPr lang="fr-FR" b="1" dirty="0" smtClean="0">
                <a:solidFill>
                  <a:srgbClr val="FF0000"/>
                </a:solidFill>
              </a:rPr>
              <a:t>vrai</a:t>
            </a:r>
            <a:r>
              <a:rPr lang="fr-FR" dirty="0" smtClean="0"/>
              <a:t> : pas du fake !</a:t>
            </a:r>
          </a:p>
          <a:p>
            <a:pPr algn="just"/>
            <a:r>
              <a:rPr lang="fr-FR" dirty="0" smtClean="0"/>
              <a:t>du </a:t>
            </a:r>
            <a:r>
              <a:rPr lang="fr-FR" b="1" dirty="0" smtClean="0">
                <a:solidFill>
                  <a:srgbClr val="FF0000"/>
                </a:solidFill>
              </a:rPr>
              <a:t>transparen</a:t>
            </a:r>
            <a:r>
              <a:rPr lang="fr-FR" dirty="0" smtClean="0"/>
              <a:t>t : pas du flou !</a:t>
            </a:r>
          </a:p>
          <a:p>
            <a:pPr algn="just"/>
            <a:r>
              <a:rPr lang="fr-FR" dirty="0" smtClean="0"/>
              <a:t>de vivre </a:t>
            </a:r>
            <a:r>
              <a:rPr lang="fr-FR" b="1" dirty="0" smtClean="0">
                <a:solidFill>
                  <a:srgbClr val="FF0000"/>
                </a:solidFill>
              </a:rPr>
              <a:t>des expériences </a:t>
            </a:r>
            <a:r>
              <a:rPr lang="fr-FR" dirty="0" smtClean="0"/>
              <a:t>: pas des processus !</a:t>
            </a:r>
          </a:p>
          <a:p>
            <a:pPr algn="just"/>
            <a:endParaRPr lang="fr-FR" dirty="0" smtClean="0"/>
          </a:p>
          <a:p>
            <a:pPr algn="just"/>
            <a:r>
              <a:rPr lang="fr-FR" dirty="0" smtClean="0"/>
              <a:t>Car travailler ensemble, c’est aussi </a:t>
            </a:r>
            <a:r>
              <a:rPr lang="fr-FR" b="1" dirty="0" smtClean="0">
                <a:solidFill>
                  <a:srgbClr val="FF0000"/>
                </a:solidFill>
              </a:rPr>
              <a:t>vivre ensemble </a:t>
            </a:r>
            <a:r>
              <a:rPr lang="fr-FR" dirty="0" smtClean="0"/>
              <a:t>!</a:t>
            </a:r>
          </a:p>
          <a:p>
            <a:pPr algn="just"/>
            <a:endParaRPr lang="fr-FR" dirty="0" smtClean="0"/>
          </a:p>
          <a:p>
            <a:pPr algn="just"/>
            <a:r>
              <a:rPr lang="fr-FR" dirty="0" smtClean="0"/>
              <a:t>Que proposez-vous, RH ou recruteurs, pour donner envie de vivre un trajet, une expérience ensemble ?</a:t>
            </a:r>
          </a:p>
          <a:p>
            <a:pPr algn="just"/>
            <a:r>
              <a:rPr lang="fr-FR" dirty="0" smtClean="0"/>
              <a:t>Et si le </a:t>
            </a:r>
            <a:r>
              <a:rPr lang="fr-FR" b="1" dirty="0" smtClean="0"/>
              <a:t>candidat est un CLIENT</a:t>
            </a:r>
            <a:r>
              <a:rPr lang="fr-FR" dirty="0" smtClean="0"/>
              <a:t>… alors le recruteur est … qui ????</a:t>
            </a:r>
          </a:p>
          <a:p>
            <a:pPr algn="just"/>
            <a:endParaRPr lang="fr-FR" dirty="0" smtClean="0"/>
          </a:p>
          <a:p>
            <a:pPr algn="just"/>
            <a:r>
              <a:rPr lang="fr-FR" dirty="0" smtClean="0"/>
              <a:t>Vous RH, recruteur, vous serez… ce que vous êtes… ce que vous avez choisi d’être… ce qui vous différencie… ALORS, DITES-LE. Vous disposez de nombreuses façons d’agir au-delà des outils : d’abord, en </a:t>
            </a:r>
            <a:r>
              <a:rPr lang="fr-FR" b="1" dirty="0" smtClean="0"/>
              <a:t>humanisant votre relation avec le candidat</a:t>
            </a:r>
            <a:r>
              <a:rPr lang="fr-FR" dirty="0" smtClean="0"/>
              <a:t>.</a:t>
            </a:r>
          </a:p>
          <a:p>
            <a:endParaRPr lang="fr-FR" altLang="fr-FR" dirty="0" smtClean="0"/>
          </a:p>
        </p:txBody>
      </p:sp>
    </p:spTree>
    <p:extLst>
      <p:ext uri="{BB962C8B-B14F-4D97-AF65-F5344CB8AC3E}">
        <p14:creationId xmlns:p14="http://schemas.microsoft.com/office/powerpoint/2010/main" val="46218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binôme,</a:t>
            </a:r>
          </a:p>
          <a:p>
            <a:pPr marL="171450" indent="-171450">
              <a:buFontTx/>
              <a:buChar char="-"/>
            </a:pPr>
            <a:r>
              <a:rPr lang="fr-FR" dirty="0" smtClean="0"/>
              <a:t>Ceux à ma droite travaillent sur</a:t>
            </a:r>
            <a:r>
              <a:rPr lang="fr-FR" baseline="0" dirty="0" smtClean="0"/>
              <a:t> la Q1</a:t>
            </a:r>
          </a:p>
          <a:p>
            <a:pPr marL="171450" indent="-171450">
              <a:buFontTx/>
              <a:buChar char="-"/>
            </a:pPr>
            <a:r>
              <a:rPr lang="fr-FR" baseline="0" dirty="0" smtClean="0"/>
              <a:t>Ceux à ma gauche travaillent sur la Q2</a:t>
            </a:r>
          </a:p>
          <a:p>
            <a:pPr marL="171450" indent="-171450">
              <a:buFontTx/>
              <a:buChar char="-"/>
            </a:pPr>
            <a:endParaRPr lang="fr-FR" baseline="0" dirty="0" smtClean="0"/>
          </a:p>
          <a:p>
            <a:pPr marL="0" indent="0">
              <a:buFontTx/>
              <a:buNone/>
            </a:pPr>
            <a:r>
              <a:rPr lang="fr-FR" baseline="0" dirty="0" smtClean="0"/>
              <a:t>Puis mise en commun</a:t>
            </a:r>
            <a:endParaRPr lang="fr-FR" dirty="0"/>
          </a:p>
        </p:txBody>
      </p:sp>
      <p:sp>
        <p:nvSpPr>
          <p:cNvPr id="4" name="Espace réservé du numéro de diapositive 3"/>
          <p:cNvSpPr>
            <a:spLocks noGrp="1"/>
          </p:cNvSpPr>
          <p:nvPr>
            <p:ph type="sldNum" sz="quarter" idx="10"/>
          </p:nvPr>
        </p:nvSpPr>
        <p:spPr/>
        <p:txBody>
          <a:bodyPr/>
          <a:lstStyle/>
          <a:p>
            <a:fld id="{D03DA5F8-9AB1-4FB5-BCA1-EC5C1EB67B23}" type="slidenum">
              <a:rPr lang="fr-FR" smtClean="0"/>
              <a:t>2</a:t>
            </a:fld>
            <a:endParaRPr lang="fr-FR"/>
          </a:p>
        </p:txBody>
      </p:sp>
    </p:spTree>
    <p:extLst>
      <p:ext uri="{BB962C8B-B14F-4D97-AF65-F5344CB8AC3E}">
        <p14:creationId xmlns:p14="http://schemas.microsoft.com/office/powerpoint/2010/main" val="96771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Ratio entre le</a:t>
            </a:r>
            <a:r>
              <a:rPr lang="fr-FR" baseline="0" dirty="0" smtClean="0"/>
              <a:t> temps investi et le résultat obtenu</a:t>
            </a:r>
            <a:endParaRPr lang="fr-FR" dirty="0"/>
          </a:p>
        </p:txBody>
      </p:sp>
      <p:sp>
        <p:nvSpPr>
          <p:cNvPr id="4" name="Espace réservé de la date 3"/>
          <p:cNvSpPr>
            <a:spLocks noGrp="1"/>
          </p:cNvSpPr>
          <p:nvPr>
            <p:ph type="dt" idx="10"/>
          </p:nvPr>
        </p:nvSpPr>
        <p:spPr/>
        <p:txBody>
          <a:bodyPr/>
          <a:lstStyle/>
          <a:p>
            <a:pPr>
              <a:defRPr/>
            </a:pPr>
            <a:fld id="{2B468448-0691-4BBD-929A-EE4F9FF4C4EE}" type="datetime1">
              <a:rPr lang="fr-FR" smtClean="0"/>
              <a:pPr>
                <a:defRPr/>
              </a:pPr>
              <a:t>18/06/2017</a:t>
            </a:fld>
            <a:endParaRPr lang="fr-FR" dirty="0"/>
          </a:p>
        </p:txBody>
      </p:sp>
      <p:sp>
        <p:nvSpPr>
          <p:cNvPr id="5" name="Espace réservé du numéro de diapositive 4"/>
          <p:cNvSpPr>
            <a:spLocks noGrp="1"/>
          </p:cNvSpPr>
          <p:nvPr>
            <p:ph type="sldNum" sz="quarter" idx="11"/>
          </p:nvPr>
        </p:nvSpPr>
        <p:spPr/>
        <p:txBody>
          <a:bodyPr/>
          <a:lstStyle/>
          <a:p>
            <a:pPr>
              <a:defRPr/>
            </a:pPr>
            <a:fld id="{5CFBE04D-EBF3-4FDD-8C92-78D2F844584D}" type="slidenum">
              <a:rPr lang="fr-FR" smtClean="0"/>
              <a:pPr>
                <a:defRPr/>
              </a:pPr>
              <a:t>4</a:t>
            </a:fld>
            <a:endParaRPr lang="fr-FR" dirty="0"/>
          </a:p>
        </p:txBody>
      </p:sp>
    </p:spTree>
    <p:extLst>
      <p:ext uri="{BB962C8B-B14F-4D97-AF65-F5344CB8AC3E}">
        <p14:creationId xmlns:p14="http://schemas.microsoft.com/office/powerpoint/2010/main" val="3423810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a:solidFill>
                  <a:srgbClr val="FF0000"/>
                </a:solidFill>
              </a:rPr>
              <a:t>Expérience candidat </a:t>
            </a:r>
            <a:r>
              <a:rPr lang="fr-FR" b="1" dirty="0" smtClean="0">
                <a:solidFill>
                  <a:srgbClr val="FF0000"/>
                </a:solidFill>
              </a:rPr>
              <a:t>et expérience </a:t>
            </a:r>
            <a:r>
              <a:rPr lang="fr-FR" b="1" dirty="0">
                <a:solidFill>
                  <a:srgbClr val="FF0000"/>
                </a:solidFill>
              </a:rPr>
              <a:t>collaborateur : objectif commun, c’est la marque employeur.</a:t>
            </a:r>
          </a:p>
          <a:p>
            <a:pPr algn="just"/>
            <a:r>
              <a:rPr lang="fr-FR" b="1" dirty="0"/>
              <a:t>A quoi bon dépenser toute son énergie à véhiculer une bonne image de son entreprise pour attirer les meilleurs candidats, si ces derniers se voient malmenés dès le premier point de contact ? Totalement indissociables, expérience candidat et marque employeur sont à traiter avec précautions et sur le même pied d’égalité. </a:t>
            </a:r>
            <a:endParaRPr lang="fr-FR" b="1" dirty="0" smtClean="0"/>
          </a:p>
          <a:p>
            <a:pPr algn="just"/>
            <a:endParaRPr lang="fr-FR" dirty="0"/>
          </a:p>
          <a:p>
            <a:pPr algn="just"/>
            <a:r>
              <a:rPr lang="fr-FR" dirty="0"/>
              <a:t>Faut-il privilégier l’expérience candidat à la marque employeur ? "</a:t>
            </a:r>
            <a:r>
              <a:rPr lang="fr-FR" i="1" dirty="0"/>
              <a:t>L’expérience candidat commence avec la perception qu’elle aura de l’entreprise et de son envie d’y postuler qui est elle-même valorisée par la marque employeur</a:t>
            </a:r>
            <a:r>
              <a:rPr lang="fr-FR" dirty="0"/>
              <a:t>", rappelle Alexandre Pachulski, cofondateur de Talentsoft. Projeter une image parfaite de son entreprise sera donc un coup d’épée dans l’eau si les actes ne suivent pas et, inversement,  il sera difficile d’attirer les meilleurs talents avec une image négative de la marque employeur. "</a:t>
            </a:r>
            <a:r>
              <a:rPr lang="fr-FR" i="1" dirty="0"/>
              <a:t>Si l’expérience candidat est mauvaise, la marque employeur n’a plus lieu d’être. </a:t>
            </a:r>
            <a:r>
              <a:rPr lang="fr-FR" b="1" i="1" dirty="0">
                <a:solidFill>
                  <a:srgbClr val="FF0000"/>
                </a:solidFill>
              </a:rPr>
              <a:t>L’expérience candidat doit être au cœur de la marque employeur</a:t>
            </a:r>
            <a:r>
              <a:rPr lang="fr-FR" dirty="0"/>
              <a:t>", observe Loïc Lecharny, cofondateur de l’agence Zcomme. Et Antoine Jeandet, vice-président de 4ventsgroup, d’ajouter : "</a:t>
            </a:r>
            <a:r>
              <a:rPr lang="fr-FR" i="1" dirty="0"/>
              <a:t>L’expérience candidat, c’est la vraie vie versus la posture publicitaire de la marque employeur. Mais dans les deux cas, les messages qui en découlent sont viraux, dans un sens positif, comme négatif</a:t>
            </a:r>
            <a:r>
              <a:rPr lang="fr-FR" i="1" dirty="0" smtClean="0"/>
              <a:t>".</a:t>
            </a:r>
            <a:endParaRPr lang="fr-FR" dirty="0"/>
          </a:p>
        </p:txBody>
      </p:sp>
      <p:sp>
        <p:nvSpPr>
          <p:cNvPr id="4" name="Espace réservé du numéro de diapositive 3"/>
          <p:cNvSpPr>
            <a:spLocks noGrp="1"/>
          </p:cNvSpPr>
          <p:nvPr>
            <p:ph type="sldNum" sz="quarter" idx="10"/>
          </p:nvPr>
        </p:nvSpPr>
        <p:spPr/>
        <p:txBody>
          <a:bodyPr/>
          <a:lstStyle/>
          <a:p>
            <a:fld id="{86BD262C-D8C9-4173-9A10-CE7829030848}" type="slidenum">
              <a:rPr lang="fr-FR" smtClean="0"/>
              <a:t>5</a:t>
            </a:fld>
            <a:endParaRPr lang="fr-FR" dirty="0"/>
          </a:p>
        </p:txBody>
      </p:sp>
    </p:spTree>
    <p:extLst>
      <p:ext uri="{BB962C8B-B14F-4D97-AF65-F5344CB8AC3E}">
        <p14:creationId xmlns:p14="http://schemas.microsoft.com/office/powerpoint/2010/main" val="229121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fr-FR" sz="1200" kern="1200" dirty="0" smtClean="0">
                <a:solidFill>
                  <a:schemeClr val="tx1"/>
                </a:solidFill>
                <a:effectLst/>
                <a:latin typeface="+mn-lt"/>
                <a:ea typeface="+mn-ea"/>
                <a:cs typeface="+mn-cs"/>
              </a:rPr>
              <a:t>Les Y ont besoin de savoir que l’entreprise va les aider à apprendre, à avancer, et à développer leur carrière. </a:t>
            </a:r>
          </a:p>
          <a:p>
            <a:r>
              <a:rPr lang="fr-FR" sz="1200" kern="1200" dirty="0" smtClean="0">
                <a:solidFill>
                  <a:schemeClr val="tx1"/>
                </a:solidFill>
                <a:effectLst/>
                <a:latin typeface="+mn-lt"/>
                <a:ea typeface="+mn-ea"/>
                <a:cs typeface="+mn-cs"/>
              </a:rPr>
              <a:t>Les clés pour les attirer et les conserver : </a:t>
            </a:r>
          </a:p>
          <a:p>
            <a:r>
              <a:rPr lang="fr-FR" sz="1200" kern="1200" dirty="0" smtClean="0">
                <a:solidFill>
                  <a:schemeClr val="tx1"/>
                </a:solidFill>
                <a:effectLst/>
                <a:latin typeface="+mn-lt"/>
                <a:ea typeface="+mn-ea"/>
                <a:cs typeface="+mn-cs"/>
              </a:rPr>
              <a:t>management efficace, perspectives d’évolution et développement des compétences, travail sur des projets motivants </a:t>
            </a:r>
          </a:p>
          <a:p>
            <a:r>
              <a:rPr lang="fr-FR" sz="1200" kern="1200" dirty="0" smtClean="0">
                <a:solidFill>
                  <a:schemeClr val="tx1"/>
                </a:solidFill>
                <a:effectLst/>
                <a:latin typeface="+mn-lt"/>
                <a:ea typeface="+mn-ea"/>
                <a:cs typeface="+mn-cs"/>
              </a:rPr>
              <a:t>71% des salariés français interrogés privilégient l’intérêt du poste au salaire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mer, 02/17/2016</a:t>
            </a:r>
          </a:p>
          <a:p>
            <a:r>
              <a:rPr lang="fr-FR" sz="1200" b="1" i="1" kern="1200" dirty="0" smtClean="0">
                <a:solidFill>
                  <a:schemeClr val="tx1"/>
                </a:solidFill>
                <a:effectLst/>
                <a:latin typeface="+mn-lt"/>
                <a:ea typeface="+mn-ea"/>
                <a:cs typeface="+mn-cs"/>
              </a:rPr>
              <a:t>Robert Half dévoile les résultats de son étude sur les facteurs de motivation au travail</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Pour qu’une entreprise se renouvelle, elle a besoin d’attirer de nouveaux talents. Mais quels sont les critères les plus importants aux yeux des salariés français aujourd’hui ? Robert Half, expert mondial du recrutement spécialisé, dévoile les résultats de son enquête[1] exclusive, réalisée auprès de 1 000 salariés français, qui présente aux entreprises les actions à mener pour attirer et fidéliser les collaborateurs.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Critères de choix d’un nouvel emploi : le salaire n’est pas un facteur prépondérant</a:t>
            </a:r>
          </a:p>
          <a:p>
            <a:pPr lvl="0"/>
            <a:r>
              <a:rPr lang="fr-FR" sz="1200" kern="1200" dirty="0" smtClean="0">
                <a:solidFill>
                  <a:schemeClr val="tx1"/>
                </a:solidFill>
                <a:effectLst/>
                <a:latin typeface="+mn-lt"/>
                <a:ea typeface="+mn-ea"/>
                <a:cs typeface="+mn-cs"/>
              </a:rPr>
              <a:t>Dans le cadre d’une proposition d’embauche, 71% des salariés interrogés déclarent regarder en premier lieu la description des missions et les perspectives d’évolutions professionnelles.</a:t>
            </a:r>
          </a:p>
          <a:p>
            <a:pPr lvl="0"/>
            <a:r>
              <a:rPr lang="fr-FR" sz="1200" kern="1200" dirty="0" smtClean="0">
                <a:solidFill>
                  <a:schemeClr val="tx1"/>
                </a:solidFill>
                <a:effectLst/>
                <a:latin typeface="+mn-lt"/>
                <a:ea typeface="+mn-ea"/>
                <a:cs typeface="+mn-cs"/>
              </a:rPr>
              <a:t>Le deuxième critère auquel s’attachent les salariés lorsqu’ils acceptent un nouvel emploi est la situation géographique de l’entreprise, afin de déterminer le temps de trajet domicile-bureau. En effet, ils sont 65% des répondants à prendre en compte ce critère, ce qui n’est pas étonnant puisqu’en région parisienne par exemple, les franciliens passent en moyenne 68 minutes[2] par jour dans les transports.</a:t>
            </a:r>
          </a:p>
          <a:p>
            <a:pPr lvl="0"/>
            <a:r>
              <a:rPr lang="fr-FR" sz="1200" kern="1200" dirty="0" smtClean="0">
                <a:solidFill>
                  <a:schemeClr val="tx1"/>
                </a:solidFill>
                <a:effectLst/>
                <a:latin typeface="+mn-lt"/>
                <a:ea typeface="+mn-ea"/>
                <a:cs typeface="+mn-cs"/>
              </a:rPr>
              <a:t>Enfin, le secteur d’activité de l’entreprise bénéficie également d’une attention particulière de la part des collaborateurs. 53% des interrogés ont en effet déclaré regarder le marché dans lequel évolue l’entreprise avant d’accepter un poste.</a:t>
            </a:r>
          </a:p>
          <a:p>
            <a:r>
              <a:rPr lang="fr-FR" sz="1200" b="1" kern="1200" dirty="0" smtClean="0">
                <a:solidFill>
                  <a:schemeClr val="tx1"/>
                </a:solidFill>
                <a:effectLst/>
                <a:latin typeface="+mn-lt"/>
                <a:ea typeface="+mn-ea"/>
                <a:cs typeface="+mn-cs"/>
              </a:rPr>
              <a:t>Le montant du salaire n’est qu’en 4ème position avec 33%, </a:t>
            </a:r>
            <a:r>
              <a:rPr lang="fr-FR" sz="1200" kern="1200" dirty="0" smtClean="0">
                <a:solidFill>
                  <a:schemeClr val="tx1"/>
                </a:solidFill>
                <a:effectLst/>
                <a:latin typeface="+mn-lt"/>
                <a:ea typeface="+mn-ea"/>
                <a:cs typeface="+mn-cs"/>
              </a:rPr>
              <a:t>suivi d’un meilleur équilibre vie professionnelle-vie personnelle (aménagement d’horaires, possibilité de télétravail…) à 29%, la réputation de l’entreprise à 24%, l’environnement de travail à 19% et des bonus et primes plus élevés à 7%.</a:t>
            </a:r>
          </a:p>
          <a:p>
            <a:r>
              <a:rPr lang="fr-FR" sz="1200" kern="1200" dirty="0" smtClean="0">
                <a:solidFill>
                  <a:schemeClr val="tx1"/>
                </a:solidFill>
                <a:effectLst/>
                <a:latin typeface="+mn-lt"/>
                <a:ea typeface="+mn-ea"/>
                <a:cs typeface="+mn-cs"/>
              </a:rPr>
              <a:t>- Les plus attentifs au niveau de salaire proposé sont les 35-55 ans qui sont 50% à s’attacher à ce critère contre 38% des 18-34 ans et 11% des plus de 55 ans.</a:t>
            </a:r>
          </a:p>
          <a:p>
            <a:r>
              <a:rPr lang="fr-FR" sz="1200" kern="1200" dirty="0" smtClean="0">
                <a:solidFill>
                  <a:schemeClr val="tx1"/>
                </a:solidFill>
                <a:effectLst/>
                <a:latin typeface="+mn-lt"/>
                <a:ea typeface="+mn-ea"/>
                <a:cs typeface="+mn-cs"/>
              </a:rPr>
              <a:t>Avantages &amp; Bonus : le bien-être au travail n’a pas de prix</a:t>
            </a:r>
          </a:p>
          <a:p>
            <a:pPr lvl="0"/>
            <a:r>
              <a:rPr lang="fr-FR" sz="1200" kern="1200" dirty="0" smtClean="0">
                <a:solidFill>
                  <a:schemeClr val="tx1"/>
                </a:solidFill>
                <a:effectLst/>
                <a:latin typeface="+mn-lt"/>
                <a:ea typeface="+mn-ea"/>
                <a:cs typeface="+mn-cs"/>
              </a:rPr>
              <a:t>51% des interrogés considèrent les tickets restaurants et subventions repas comme l’avantage le plus important à leurs yeux.</a:t>
            </a:r>
          </a:p>
          <a:p>
            <a:pPr lvl="0"/>
            <a:r>
              <a:rPr lang="fr-FR" sz="1200" kern="1200" dirty="0" smtClean="0">
                <a:solidFill>
                  <a:schemeClr val="tx1"/>
                </a:solidFill>
                <a:effectLst/>
                <a:latin typeface="+mn-lt"/>
                <a:ea typeface="+mn-ea"/>
                <a:cs typeface="+mn-cs"/>
              </a:rPr>
              <a:t>La prise en charge du transport par l’entreprise pour 30%</a:t>
            </a:r>
          </a:p>
          <a:p>
            <a:pPr lvl="0"/>
            <a:r>
              <a:rPr lang="fr-FR" sz="1200" kern="1200" dirty="0" smtClean="0">
                <a:solidFill>
                  <a:schemeClr val="tx1"/>
                </a:solidFill>
                <a:effectLst/>
                <a:latin typeface="+mn-lt"/>
                <a:ea typeface="+mn-ea"/>
                <a:cs typeface="+mn-cs"/>
              </a:rPr>
              <a:t>La flexibilité des heures de travail (télétravail) sont cités pour 30% des répondants également</a:t>
            </a:r>
          </a:p>
          <a:p>
            <a:r>
              <a:rPr lang="fr-FR" sz="1200" kern="1200" dirty="0" smtClean="0">
                <a:solidFill>
                  <a:schemeClr val="tx1"/>
                </a:solidFill>
                <a:effectLst/>
                <a:latin typeface="+mn-lt"/>
                <a:ea typeface="+mn-ea"/>
                <a:cs typeface="+mn-cs"/>
              </a:rPr>
              <a:t>Encore une fois, les bonus additionnels et primes ne sont pas sur le podium. </a:t>
            </a:r>
            <a:r>
              <a:rPr lang="fr-FR" sz="1200" b="1" kern="1200" dirty="0" smtClean="0">
                <a:solidFill>
                  <a:schemeClr val="tx1"/>
                </a:solidFill>
                <a:effectLst/>
                <a:latin typeface="+mn-lt"/>
                <a:ea typeface="+mn-ea"/>
                <a:cs typeface="+mn-cs"/>
              </a:rPr>
              <a:t>Ils arrivent en quatrième place avec 22% des interrogés </a:t>
            </a:r>
            <a:r>
              <a:rPr lang="fr-FR" sz="1200" kern="1200" dirty="0" smtClean="0">
                <a:solidFill>
                  <a:schemeClr val="tx1"/>
                </a:solidFill>
                <a:effectLst/>
                <a:latin typeface="+mn-lt"/>
                <a:ea typeface="+mn-ea"/>
                <a:cs typeface="+mn-cs"/>
              </a:rPr>
              <a:t>qui considèrent en priorité ce type d’avantages.</a:t>
            </a:r>
          </a:p>
          <a:p>
            <a:r>
              <a:rPr lang="fr-FR" sz="1200" kern="1200" dirty="0" smtClean="0">
                <a:solidFill>
                  <a:schemeClr val="tx1"/>
                </a:solidFill>
                <a:effectLst/>
                <a:latin typeface="+mn-lt"/>
                <a:ea typeface="+mn-ea"/>
                <a:cs typeface="+mn-cs"/>
              </a:rPr>
              <a:t>Souhaits des salariés pour 2016 : plus de vacances !</a:t>
            </a:r>
          </a:p>
          <a:p>
            <a:r>
              <a:rPr lang="fr-FR" sz="1200" kern="1200" dirty="0" smtClean="0">
                <a:solidFill>
                  <a:schemeClr val="tx1"/>
                </a:solidFill>
                <a:effectLst/>
                <a:latin typeface="+mn-lt"/>
                <a:ea typeface="+mn-ea"/>
                <a:cs typeface="+mn-cs"/>
              </a:rPr>
              <a:t>Le classement des souhaits des salariés pour l’année à venir  :</a:t>
            </a:r>
          </a:p>
          <a:p>
            <a:pPr lvl="0"/>
            <a:r>
              <a:rPr lang="fr-FR" sz="1200" kern="1200" dirty="0" smtClean="0">
                <a:solidFill>
                  <a:schemeClr val="tx1"/>
                </a:solidFill>
                <a:effectLst/>
                <a:latin typeface="+mn-lt"/>
                <a:ea typeface="+mn-ea"/>
                <a:cs typeface="+mn-cs"/>
              </a:rPr>
              <a:t> Plus de congés payés pour 54% des interrogés  </a:t>
            </a:r>
          </a:p>
          <a:p>
            <a:pPr lvl="0"/>
            <a:r>
              <a:rPr lang="fr-FR" sz="1200" kern="1200" dirty="0" smtClean="0">
                <a:solidFill>
                  <a:schemeClr val="tx1"/>
                </a:solidFill>
                <a:effectLst/>
                <a:latin typeface="+mn-lt"/>
                <a:ea typeface="+mn-ea"/>
                <a:cs typeface="+mn-cs"/>
              </a:rPr>
              <a:t> Un aménagement du temps de travail (24%)</a:t>
            </a:r>
          </a:p>
          <a:p>
            <a:pPr lvl="0"/>
            <a:r>
              <a:rPr lang="fr-FR" sz="1200" kern="1200" dirty="0" smtClean="0">
                <a:solidFill>
                  <a:schemeClr val="tx1"/>
                </a:solidFill>
                <a:effectLst/>
                <a:latin typeface="+mn-lt"/>
                <a:ea typeface="+mn-ea"/>
                <a:cs typeface="+mn-cs"/>
              </a:rPr>
              <a:t>10% déclarent vouloir plus de formations et de développement professionnel.</a:t>
            </a:r>
          </a:p>
          <a:p>
            <a:r>
              <a:rPr lang="fr-FR" sz="1200" kern="1200" dirty="0" smtClean="0">
                <a:solidFill>
                  <a:schemeClr val="tx1"/>
                </a:solidFill>
                <a:effectLst/>
                <a:latin typeface="+mn-lt"/>
                <a:ea typeface="+mn-ea"/>
                <a:cs typeface="+mn-cs"/>
              </a:rPr>
              <a:t>«</a:t>
            </a:r>
            <a:r>
              <a:rPr lang="fr-FR" sz="1200" i="1" kern="1200" dirty="0" smtClean="0">
                <a:solidFill>
                  <a:schemeClr val="tx1"/>
                </a:solidFill>
                <a:effectLst/>
                <a:latin typeface="+mn-lt"/>
                <a:ea typeface="+mn-ea"/>
                <a:cs typeface="+mn-cs"/>
              </a:rPr>
              <a:t>Les salariés français ne sont pas focalisés sur leur rémunération et attachent une importance grandissante au bien-être au travail. Cela doit pousser les managers à améliorer les conditions de travail et proposer des services complémentaires, car un salaire attractif ne suffit pas », </a:t>
            </a:r>
            <a:r>
              <a:rPr lang="fr-FR" sz="1200" b="1" i="1" kern="1200" dirty="0" smtClean="0">
                <a:solidFill>
                  <a:schemeClr val="tx1"/>
                </a:solidFill>
                <a:effectLst/>
                <a:latin typeface="+mn-lt"/>
                <a:ea typeface="+mn-ea"/>
                <a:cs typeface="+mn-cs"/>
              </a:rPr>
              <a:t>explique Olivier Gélis, Directeur Général de Robert Half France</a:t>
            </a:r>
            <a:r>
              <a:rPr lang="fr-FR" sz="1200" i="1" kern="1200" dirty="0" smtClean="0">
                <a:solidFill>
                  <a:schemeClr val="tx1"/>
                </a:solidFill>
                <a:effectLst/>
                <a:latin typeface="+mn-lt"/>
                <a:ea typeface="+mn-ea"/>
                <a:cs typeface="+mn-cs"/>
              </a:rPr>
              <a:t>. « Au regard de cette enquête, Les entreprises doivent, pour redevenir attractives aux yeux des candidats, se concentrer sur l’aménagement du temps de travail avec une meilleure flexibilité des horaires et le développement du télétravail, encore trop peu considéré en France</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[1] Cette étude  a été développée par Robert Half et menée par un institut de sondage indépendant en septembre 2015 auprès de 1000 salariés de plus de 18 ans en France. Elle propose un aperçu du marché de l’emploi et de ses tendances.</a:t>
            </a:r>
          </a:p>
          <a:p>
            <a:r>
              <a:rPr lang="fr-FR" sz="1200" kern="1200" dirty="0" smtClean="0">
                <a:solidFill>
                  <a:schemeClr val="tx1"/>
                </a:solidFill>
                <a:effectLst/>
                <a:latin typeface="+mn-lt"/>
                <a:ea typeface="+mn-ea"/>
                <a:cs typeface="+mn-cs"/>
              </a:rPr>
              <a:t>[2] D’après les chiffres fournis par la Dares (dépendant du Ministère du Travail</a:t>
            </a:r>
          </a:p>
          <a:p>
            <a:r>
              <a:rPr lang="fr-FR" sz="1200" kern="1200" dirty="0" smtClean="0">
                <a:solidFill>
                  <a:schemeClr val="tx1"/>
                </a:solidFill>
                <a:effectLst/>
                <a:latin typeface="+mn-lt"/>
                <a:ea typeface="+mn-ea"/>
                <a:cs typeface="+mn-cs"/>
              </a:rPr>
              <a:t> </a:t>
            </a:r>
          </a:p>
          <a:p>
            <a:endParaRPr lang="fr-FR" dirty="0" smtClean="0"/>
          </a:p>
          <a:p>
            <a:endParaRPr lang="fr-FR" dirty="0"/>
          </a:p>
        </p:txBody>
      </p:sp>
    </p:spTree>
    <p:extLst>
      <p:ext uri="{BB962C8B-B14F-4D97-AF65-F5344CB8AC3E}">
        <p14:creationId xmlns:p14="http://schemas.microsoft.com/office/powerpoint/2010/main" val="234872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n’est pas le tout de recruter … encore faut il le garder ????</a:t>
            </a:r>
            <a:endParaRPr lang="fr-FR" dirty="0"/>
          </a:p>
        </p:txBody>
      </p:sp>
      <p:sp>
        <p:nvSpPr>
          <p:cNvPr id="4" name="Espace réservé du numéro de diapositive 3"/>
          <p:cNvSpPr>
            <a:spLocks noGrp="1"/>
          </p:cNvSpPr>
          <p:nvPr>
            <p:ph type="sldNum" sz="quarter" idx="10"/>
          </p:nvPr>
        </p:nvSpPr>
        <p:spPr/>
        <p:txBody>
          <a:bodyPr/>
          <a:lstStyle/>
          <a:p>
            <a:fld id="{1D95075F-9BBD-4233-96AD-77D72CC2FDDC}" type="slidenum">
              <a:rPr lang="fr-FR" smtClean="0"/>
              <a:t>8</a:t>
            </a:fld>
            <a:endParaRPr lang="fr-FR"/>
          </a:p>
        </p:txBody>
      </p:sp>
    </p:spTree>
    <p:extLst>
      <p:ext uri="{BB962C8B-B14F-4D97-AF65-F5344CB8AC3E}">
        <p14:creationId xmlns:p14="http://schemas.microsoft.com/office/powerpoint/2010/main" val="211513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Guide = pistes pour </a:t>
            </a:r>
            <a:r>
              <a:rPr lang="fr-FR" dirty="0" err="1" smtClean="0"/>
              <a:t>reussir</a:t>
            </a:r>
            <a:r>
              <a:rPr lang="fr-FR" dirty="0" smtClean="0"/>
              <a:t> l’</a:t>
            </a:r>
            <a:r>
              <a:rPr lang="fr-FR" dirty="0" err="1" smtClean="0"/>
              <a:t>integration</a:t>
            </a:r>
            <a:r>
              <a:rPr lang="fr-FR" dirty="0" smtClean="0"/>
              <a:t> </a:t>
            </a:r>
          </a:p>
          <a:p>
            <a:endParaRPr lang="fr-FR" dirty="0"/>
          </a:p>
          <a:p>
            <a:r>
              <a:rPr lang="fr-FR" dirty="0" smtClean="0"/>
              <a:t>Rappeler vous la 1</a:t>
            </a:r>
            <a:r>
              <a:rPr lang="fr-FR" baseline="30000" dirty="0" smtClean="0"/>
              <a:t>ere</a:t>
            </a:r>
            <a:r>
              <a:rPr lang="fr-FR" dirty="0" smtClean="0"/>
              <a:t> fois que vous êtes arrivés dans votre entreprise  ???? </a:t>
            </a:r>
            <a:endParaRPr lang="fr-FR" dirty="0"/>
          </a:p>
        </p:txBody>
      </p:sp>
      <p:sp>
        <p:nvSpPr>
          <p:cNvPr id="4" name="Espace réservé du numéro de diapositive 3"/>
          <p:cNvSpPr>
            <a:spLocks noGrp="1"/>
          </p:cNvSpPr>
          <p:nvPr>
            <p:ph type="sldNum" sz="quarter" idx="10"/>
          </p:nvPr>
        </p:nvSpPr>
        <p:spPr/>
        <p:txBody>
          <a:bodyPr/>
          <a:lstStyle/>
          <a:p>
            <a:fld id="{1D95075F-9BBD-4233-96AD-77D72CC2FDDC}" type="slidenum">
              <a:rPr lang="fr-FR" smtClean="0"/>
              <a:t>9</a:t>
            </a:fld>
            <a:endParaRPr lang="fr-FR"/>
          </a:p>
        </p:txBody>
      </p:sp>
    </p:spTree>
    <p:extLst>
      <p:ext uri="{BB962C8B-B14F-4D97-AF65-F5344CB8AC3E}">
        <p14:creationId xmlns:p14="http://schemas.microsoft.com/office/powerpoint/2010/main" val="259231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endParaRPr lang="fr-FR" dirty="0" smtClean="0"/>
          </a:p>
          <a:p>
            <a:r>
              <a:rPr lang="fr-FR" dirty="0" smtClean="0"/>
              <a:t>Manager</a:t>
            </a:r>
            <a:r>
              <a:rPr lang="fr-FR" baseline="0" dirty="0" smtClean="0"/>
              <a:t> </a:t>
            </a:r>
            <a:r>
              <a:rPr lang="fr-FR" baseline="0" dirty="0" smtClean="0"/>
              <a:t>un collaborateur, c’est finalement découvrir ou redécouvrir en permanence son collaborateur</a:t>
            </a:r>
          </a:p>
          <a:p>
            <a:r>
              <a:rPr lang="fr-FR" baseline="0" dirty="0" smtClean="0"/>
              <a:t>Et comprendre comment il évolue au regard de thèmes fondamentaux.</a:t>
            </a:r>
          </a:p>
          <a:p>
            <a:r>
              <a:rPr lang="fr-FR" baseline="0" dirty="0" smtClean="0"/>
              <a:t>Un institut de recherche canadien a mis en lumière les éléments sur lesquels les collaborateurs trouvent du sens à leur travail</a:t>
            </a:r>
          </a:p>
          <a:p>
            <a:r>
              <a:rPr lang="fr-FR" b="1" baseline="0" dirty="0" smtClean="0"/>
              <a:t>L’autonomie</a:t>
            </a:r>
          </a:p>
          <a:p>
            <a:r>
              <a:rPr lang="fr-FR" dirty="0" smtClean="0"/>
              <a:t>Quel est le besoin d’autonomie</a:t>
            </a:r>
            <a:r>
              <a:rPr lang="fr-FR" baseline="0" dirty="0" smtClean="0"/>
              <a:t> du collaborateur? Dans quelle situation, s’est-il retrouvé avec trop peu d’autonomie ou trop d’autonomie?</a:t>
            </a:r>
          </a:p>
          <a:p>
            <a:r>
              <a:rPr lang="fr-FR" b="1" baseline="0" dirty="0" smtClean="0"/>
              <a:t>La rectitude morale</a:t>
            </a:r>
          </a:p>
          <a:p>
            <a:r>
              <a:rPr lang="fr-FR" baseline="0" dirty="0" smtClean="0"/>
              <a:t>Y-a-t-il des situations où le collaborateur se retrouve en contradiction avec ses valeurs, ses principes?</a:t>
            </a:r>
          </a:p>
          <a:p>
            <a:r>
              <a:rPr lang="fr-FR" b="1" baseline="0" dirty="0" smtClean="0"/>
              <a:t>La qualité des relations</a:t>
            </a:r>
          </a:p>
          <a:p>
            <a:r>
              <a:rPr lang="fr-FR" dirty="0" smtClean="0"/>
              <a:t>De quelle manière la bienveillance, l’entraide, la convivialité</a:t>
            </a:r>
            <a:r>
              <a:rPr lang="fr-FR" baseline="0" dirty="0" smtClean="0"/>
              <a:t> sont-ils présents à l’intérieur de l’entreprise</a:t>
            </a:r>
            <a:endParaRPr lang="fr-FR" dirty="0" smtClean="0"/>
          </a:p>
          <a:p>
            <a:r>
              <a:rPr lang="fr-FR" b="1" dirty="0" smtClean="0"/>
              <a:t>L’utilité </a:t>
            </a:r>
          </a:p>
          <a:p>
            <a:r>
              <a:rPr lang="fr-FR" dirty="0" smtClean="0"/>
              <a:t>Comment le collaborateur perçoit-il</a:t>
            </a:r>
            <a:r>
              <a:rPr lang="fr-FR" baseline="0" dirty="0" smtClean="0"/>
              <a:t> sa contribution à la réussite de l’entreprise? </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Le développement de ses compétences</a:t>
            </a:r>
          </a:p>
          <a:p>
            <a:r>
              <a:rPr lang="fr-FR" baseline="0" dirty="0" smtClean="0"/>
              <a:t>Comment peut-il développer ses compétences, se développer, se réaliser?</a:t>
            </a:r>
          </a:p>
          <a:p>
            <a:r>
              <a:rPr lang="fr-FR" b="1" baseline="0" dirty="0" smtClean="0"/>
              <a:t>La reconnaissance</a:t>
            </a:r>
          </a:p>
          <a:p>
            <a:r>
              <a:rPr lang="fr-FR" baseline="0" dirty="0" smtClean="0"/>
              <a:t>Quels sont les moteurs du collaborateurs? A quel signe de reconnaissance est-il sensible? </a:t>
            </a:r>
            <a:endParaRPr lang="fr-FR" dirty="0"/>
          </a:p>
        </p:txBody>
      </p:sp>
      <p:sp>
        <p:nvSpPr>
          <p:cNvPr id="4" name="Espace réservé du numéro de diapositive 3"/>
          <p:cNvSpPr>
            <a:spLocks noGrp="1"/>
          </p:cNvSpPr>
          <p:nvPr>
            <p:ph type="sldNum" sz="quarter" idx="10"/>
          </p:nvPr>
        </p:nvSpPr>
        <p:spPr/>
        <p:txBody>
          <a:bodyPr/>
          <a:lstStyle/>
          <a:p>
            <a:fld id="{FFF7E127-7ECA-4688-8A07-C6F81A9F899B}" type="slidenum">
              <a:rPr lang="fr-FR" smtClean="0"/>
              <a:t>10</a:t>
            </a:fld>
            <a:endParaRPr lang="fr-FR"/>
          </a:p>
        </p:txBody>
      </p:sp>
    </p:spTree>
    <p:extLst>
      <p:ext uri="{BB962C8B-B14F-4D97-AF65-F5344CB8AC3E}">
        <p14:creationId xmlns:p14="http://schemas.microsoft.com/office/powerpoint/2010/main" val="4051841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rgbClr val="EBE9E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1" y="4960137"/>
            <a:ext cx="6191794" cy="1463040"/>
          </a:xfrm>
        </p:spPr>
        <p:txBody>
          <a:bodyPr anchor="ctr">
            <a:normAutofit/>
          </a:bodyPr>
          <a:lstStyle>
            <a:lvl1pPr algn="l">
              <a:defRPr sz="5000" spc="200" baseline="0"/>
            </a:lvl1pPr>
          </a:lstStyle>
          <a:p>
            <a:r>
              <a:rPr lang="fr-FR" dirty="0" smtClean="0"/>
              <a:t>Modifiez le style du titre</a:t>
            </a:r>
            <a:endParaRPr lang="en-US" dirty="0"/>
          </a:p>
        </p:txBody>
      </p:sp>
      <p:sp>
        <p:nvSpPr>
          <p:cNvPr id="3" name="Subtitle 2"/>
          <p:cNvSpPr>
            <a:spLocks noGrp="1"/>
          </p:cNvSpPr>
          <p:nvPr>
            <p:ph type="subTitle" idx="1"/>
          </p:nvPr>
        </p:nvSpPr>
        <p:spPr>
          <a:xfrm>
            <a:off x="7707086" y="4960137"/>
            <a:ext cx="4103914"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dirty="0" smtClean="0"/>
              <a:t>Modifiez le style des sous-titres du masque</a:t>
            </a:r>
            <a:endParaRPr lang="en-US" dirty="0"/>
          </a:p>
        </p:txBody>
      </p:sp>
      <p:sp>
        <p:nvSpPr>
          <p:cNvPr id="4" name="Date Placeholder 3"/>
          <p:cNvSpPr>
            <a:spLocks noGrp="1"/>
          </p:cNvSpPr>
          <p:nvPr>
            <p:ph type="dt" sz="half" idx="10"/>
          </p:nvPr>
        </p:nvSpPr>
        <p:spPr>
          <a:xfrm>
            <a:off x="457200" y="6470704"/>
            <a:ext cx="2154142" cy="274320"/>
          </a:xfrm>
        </p:spPr>
        <p:txBody>
          <a:bodyPr/>
          <a:lstStyle>
            <a:lvl1pPr algn="l">
              <a:defRPr/>
            </a:lvl1pPr>
          </a:lstStyle>
          <a:p>
            <a:pPr>
              <a:defRPr/>
            </a:pPr>
            <a:fld id="{73B50704-143D-450B-8E6A-47E193D1387B}" type="datetimeFigureOut">
              <a:rPr lang="en-US" smtClean="0"/>
              <a:pPr>
                <a:defRPr/>
              </a:pPr>
              <a:t>6/18/2017</a:t>
            </a:fld>
            <a:endParaRPr lang="en-US" dirty="0"/>
          </a:p>
        </p:txBody>
      </p:sp>
      <p:sp>
        <p:nvSpPr>
          <p:cNvPr id="5" name="Footer Placeholder 4"/>
          <p:cNvSpPr>
            <a:spLocks noGrp="1"/>
          </p:cNvSpPr>
          <p:nvPr>
            <p:ph type="ftr" sz="quarter" idx="11"/>
          </p:nvPr>
        </p:nvSpPr>
        <p:spPr/>
        <p:txBody>
          <a:bodyPr/>
          <a:lstStyle/>
          <a:p>
            <a:pPr>
              <a:defRPr/>
            </a:pPr>
            <a:r>
              <a:rPr lang="fr-FR" dirty="0" smtClean="0"/>
              <a:t>Atelier Pratique RH “Rédiger une offre d’emploi attractive – Copyright Apec – Février 2016</a:t>
            </a:r>
            <a:endParaRPr lang="fr-FR" dirty="0"/>
          </a:p>
        </p:txBody>
      </p:sp>
      <p:cxnSp>
        <p:nvCxnSpPr>
          <p:cNvPr id="8" name="Straight Connector 7"/>
          <p:cNvCxnSpPr/>
          <p:nvPr/>
        </p:nvCxnSpPr>
        <p:spPr>
          <a:xfrm flipV="1">
            <a:off x="6819300" y="5243098"/>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9571" y="6014032"/>
            <a:ext cx="864373" cy="590655"/>
          </a:xfrm>
          <a:prstGeom prst="rect">
            <a:avLst/>
          </a:prstGeom>
        </p:spPr>
      </p:pic>
    </p:spTree>
    <p:extLst>
      <p:ext uri="{BB962C8B-B14F-4D97-AF65-F5344CB8AC3E}">
        <p14:creationId xmlns:p14="http://schemas.microsoft.com/office/powerpoint/2010/main" val="36118630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81714CA1-65FE-419D-8E95-88BC6B4291B0}" type="datetimeFigureOut">
              <a:rPr lang="en-US" smtClean="0"/>
              <a:pPr>
                <a:defRPr/>
              </a:pPr>
              <a:t>6/18/2017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ED5CD68-C0EC-4979-BE3D-6DD2FFC475B2}" type="slidenum">
              <a:rPr lang="en-US" smtClean="0"/>
              <a:pPr>
                <a:defRPr/>
              </a:pPr>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9571" y="6014032"/>
            <a:ext cx="864373" cy="590655"/>
          </a:xfrm>
          <a:prstGeom prst="rect">
            <a:avLst/>
          </a:prstGeom>
        </p:spPr>
      </p:pic>
    </p:spTree>
    <p:extLst>
      <p:ext uri="{BB962C8B-B14F-4D97-AF65-F5344CB8AC3E}">
        <p14:creationId xmlns:p14="http://schemas.microsoft.com/office/powerpoint/2010/main" val="2616264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129108" y="122239"/>
            <a:ext cx="941754" cy="307975"/>
          </a:xfrm>
          <a:prstGeom prst="rect">
            <a:avLst/>
          </a:prstGeom>
        </p:spPr>
        <p:txBody>
          <a:bodyPr lIns="74295" tIns="37148" rIns="74295" bIns="37148" anchor="ctr"/>
          <a:lstStyle>
            <a:defPPr>
              <a:defRPr lang="en-US"/>
            </a:defPPr>
            <a:lvl1pPr marL="0" algn="l" defTabSz="457200" rtl="0" eaLnBrk="1" latinLnBrk="0" hangingPunct="1">
              <a:defRPr sz="1000" b="1" kern="120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240EF0C9-76BD-49BA-99CE-05EFAD0D39A6}" type="slidenum">
              <a:rPr lang="en-US" sz="813" smtClean="0">
                <a:solidFill>
                  <a:srgbClr val="2E2B21">
                    <a:lumMod val="90000"/>
                    <a:lumOff val="10000"/>
                  </a:srgbClr>
                </a:solidFill>
              </a:rPr>
              <a:pPr algn="r" fontAlgn="auto">
                <a:spcBef>
                  <a:spcPts val="0"/>
                </a:spcBef>
                <a:spcAft>
                  <a:spcPts val="0"/>
                </a:spcAft>
                <a:defRPr/>
              </a:pPr>
              <a:t>‹N°›</a:t>
            </a:fld>
            <a:endParaRPr lang="en-US" sz="813" dirty="0">
              <a:solidFill>
                <a:srgbClr val="2E2B21">
                  <a:lumMod val="90000"/>
                  <a:lumOff val="10000"/>
                </a:srgbClr>
              </a:solidFill>
            </a:endParaRP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Titre 7"/>
          <p:cNvSpPr>
            <a:spLocks noGrp="1"/>
          </p:cNvSpPr>
          <p:nvPr>
            <p:ph type="title"/>
          </p:nvPr>
        </p:nvSpPr>
        <p:spPr/>
        <p:txBody>
          <a:bodyPr/>
          <a:lstStyle/>
          <a:p>
            <a:r>
              <a:rPr lang="fr-FR" smtClean="0"/>
              <a:t>Modifiez le style du titre</a:t>
            </a:r>
            <a:endParaRPr lang="fr-FR"/>
          </a:p>
        </p:txBody>
      </p:sp>
      <p:sp>
        <p:nvSpPr>
          <p:cNvPr id="6" name="Espace réservé de la date 8"/>
          <p:cNvSpPr>
            <a:spLocks noGrp="1"/>
          </p:cNvSpPr>
          <p:nvPr>
            <p:ph type="dt" sz="half" idx="10"/>
          </p:nvPr>
        </p:nvSpPr>
        <p:spPr>
          <a:xfrm>
            <a:off x="1023816" y="6470650"/>
            <a:ext cx="2155093" cy="274638"/>
          </a:xfrm>
          <a:prstGeom prst="rect">
            <a:avLst/>
          </a:prstGeom>
        </p:spPr>
        <p:txBody>
          <a:bodyPr/>
          <a:lstStyle>
            <a:lvl1pPr eaLnBrk="1" fontAlgn="auto" hangingPunct="1">
              <a:spcBef>
                <a:spcPts val="0"/>
              </a:spcBef>
              <a:spcAft>
                <a:spcPts val="0"/>
              </a:spcAft>
              <a:defRPr sz="1463">
                <a:solidFill>
                  <a:srgbClr val="2E2B21"/>
                </a:solidFill>
                <a:latin typeface="Tw Cen MT" panose="020B0602020104020603"/>
                <a:ea typeface="+mn-ea"/>
              </a:defRPr>
            </a:lvl1pPr>
          </a:lstStyle>
          <a:p>
            <a:pPr>
              <a:defRPr/>
            </a:pPr>
            <a:fld id="{1E016BAA-94D1-48ED-BE0E-A4AB5A77287F}" type="datetimeFigureOut">
              <a:rPr lang="en-US"/>
              <a:pPr>
                <a:defRPr/>
              </a:pPr>
              <a:t>6/18/2017</a:t>
            </a:fld>
            <a:endParaRPr lang="en-US" dirty="0"/>
          </a:p>
        </p:txBody>
      </p:sp>
      <p:sp>
        <p:nvSpPr>
          <p:cNvPr id="7" name="Espace réservé du numéro de diapositive 10"/>
          <p:cNvSpPr>
            <a:spLocks noGrp="1"/>
          </p:cNvSpPr>
          <p:nvPr>
            <p:ph type="sldNum" sz="quarter" idx="11"/>
          </p:nvPr>
        </p:nvSpPr>
        <p:spPr/>
        <p:txBody>
          <a:bodyPr/>
          <a:lstStyle>
            <a:lvl1pPr eaLnBrk="0" fontAlgn="base" hangingPunct="0">
              <a:spcBef>
                <a:spcPct val="0"/>
              </a:spcBef>
              <a:spcAft>
                <a:spcPct val="0"/>
              </a:spcAft>
              <a:defRPr b="1">
                <a:solidFill>
                  <a:srgbClr val="9CBEBD"/>
                </a:solidFill>
                <a:ea typeface="ＭＳ Ｐゴシック" panose="020B0600070205080204" pitchFamily="34" charset="-128"/>
              </a:defRPr>
            </a:lvl1pPr>
          </a:lstStyle>
          <a:p>
            <a:pPr>
              <a:defRPr/>
            </a:pPr>
            <a:fld id="{ADCD7B91-5EC6-45EF-AF45-BAA9CDE65D7D}" type="slidenum">
              <a:rPr lang="en-US"/>
              <a:pPr>
                <a:defRPr/>
              </a:pPr>
              <a:t>‹N°›</a:t>
            </a:fld>
            <a:endParaRPr lang="en-US" dirty="0"/>
          </a:p>
        </p:txBody>
      </p:sp>
      <p:sp>
        <p:nvSpPr>
          <p:cNvPr id="9" name="Footer Placeholder 4"/>
          <p:cNvSpPr>
            <a:spLocks noGrp="1"/>
          </p:cNvSpPr>
          <p:nvPr>
            <p:ph type="ftr" sz="quarter" idx="12"/>
          </p:nvPr>
        </p:nvSpPr>
        <p:spPr/>
        <p:txBody>
          <a:bodyPr/>
          <a:lstStyle>
            <a:lvl1pPr algn="r">
              <a:defRPr sz="800"/>
            </a:lvl1pPr>
          </a:lstStyle>
          <a:p>
            <a:pPr>
              <a:defRPr/>
            </a:pPr>
            <a:r>
              <a:rPr lang="fr-FR" dirty="0"/>
              <a:t>Atelier Pratique RH “Rédiger une offre d’emploi attractive – Copyright Apec – Février 2016</a:t>
            </a:r>
          </a:p>
        </p:txBody>
      </p:sp>
      <p:sp>
        <p:nvSpPr>
          <p:cNvPr id="10" name="Espace réservé du pied de page 2"/>
          <p:cNvSpPr txBox="1">
            <a:spLocks/>
          </p:cNvSpPr>
          <p:nvPr userDrawn="1"/>
        </p:nvSpPr>
        <p:spPr>
          <a:xfrm rot="16200000">
            <a:off x="-1131904" y="4841419"/>
            <a:ext cx="3148609" cy="323774"/>
          </a:xfrm>
          <a:prstGeom prst="rect">
            <a:avLst/>
          </a:prstGeom>
        </p:spPr>
        <p:txBody>
          <a:bodyPr vert="horz" lIns="91440" tIns="45720" rIns="91440" bIns="45720" rtlCol="0" anchor="ctr"/>
          <a:lstStyle>
            <a:defPPr>
              <a:defRPr lang="fr-FR"/>
            </a:defPPr>
            <a:lvl1pPr algn="r" defTabSz="457200" rtl="0" fontAlgn="base">
              <a:spcBef>
                <a:spcPct val="0"/>
              </a:spcBef>
              <a:spcAft>
                <a:spcPct val="0"/>
              </a:spcAft>
              <a:defRPr sz="1000" kern="1200" cap="all" baseline="0">
                <a:solidFill>
                  <a:schemeClr val="tx1">
                    <a:lumMod val="90000"/>
                    <a:lumOff val="10000"/>
                  </a:schemeClr>
                </a:solidFill>
                <a:latin typeface="ITC Quay Sans Com Book" panose="02000506040000020004" pitchFamily="2"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l">
              <a:defRPr/>
            </a:pPr>
            <a:r>
              <a:rPr lang="fr-FR" sz="700" dirty="0" smtClean="0">
                <a:solidFill>
                  <a:prstClr val="black"/>
                </a:solidFill>
              </a:rPr>
              <a:t>Matinale Recrutement sourcing 2017 © Apec</a:t>
            </a:r>
            <a:endParaRPr lang="fr-FR" sz="700" dirty="0">
              <a:solidFill>
                <a:prstClr val="black"/>
              </a:solidFill>
            </a:endParaRPr>
          </a:p>
        </p:txBody>
      </p:sp>
    </p:spTree>
    <p:extLst>
      <p:ext uri="{BB962C8B-B14F-4D97-AF65-F5344CB8AC3E}">
        <p14:creationId xmlns:p14="http://schemas.microsoft.com/office/powerpoint/2010/main" val="321825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fr-FR" sz="2400" dirty="0">
              <a:solidFill>
                <a:prstClr val="white"/>
              </a:solidFill>
            </a:endParaRPr>
          </a:p>
        </p:txBody>
      </p:sp>
      <p:sp>
        <p:nvSpPr>
          <p:cNvPr id="5" name="Arrondir un rectangle à un seul coin 4"/>
          <p:cNvSpPr/>
          <p:nvPr userDrawn="1"/>
        </p:nvSpPr>
        <p:spPr>
          <a:xfrm rot="5400000">
            <a:off x="2819400" y="-2479431"/>
            <a:ext cx="6553200" cy="11816861"/>
          </a:xfrm>
          <a:prstGeom prst="round1Rect">
            <a:avLst>
              <a:gd name="adj" fmla="val 102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fr-FR" sz="2400" dirty="0">
              <a:solidFill>
                <a:srgbClr val="FFFFFF"/>
              </a:solidFill>
            </a:endParaRPr>
          </a:p>
        </p:txBody>
      </p:sp>
      <p:pic>
        <p:nvPicPr>
          <p:cNvPr id="6" name="Image 13" descr="LogoPPTcerné.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10" y="6076974"/>
            <a:ext cx="828431"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5"/>
          <p:cNvSpPr txBox="1">
            <a:spLocks/>
          </p:cNvSpPr>
          <p:nvPr userDrawn="1"/>
        </p:nvSpPr>
        <p:spPr>
          <a:xfrm>
            <a:off x="281354" y="6404271"/>
            <a:ext cx="918103" cy="120364"/>
          </a:xfrm>
          <a:prstGeom prst="rect">
            <a:avLst/>
          </a:prstGeom>
        </p:spPr>
        <p:txBody>
          <a:bodyPr anchor="ct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pPr defTabSz="457200" eaLnBrk="1" fontAlgn="base" hangingPunct="1">
              <a:spcBef>
                <a:spcPct val="0"/>
              </a:spcBef>
              <a:spcAft>
                <a:spcPct val="0"/>
              </a:spcAft>
              <a:defRPr/>
            </a:pPr>
            <a:r>
              <a:rPr lang="fr-FR" sz="900" b="1" dirty="0" smtClean="0">
                <a:solidFill>
                  <a:srgbClr val="F0037F"/>
                </a:solidFill>
              </a:rPr>
              <a:t>–</a:t>
            </a:r>
            <a:fld id="{1743F775-9A54-45D9-B7EC-A508447ED7F1}" type="slidenum">
              <a:rPr lang="fr-FR" sz="900" b="1" smtClean="0">
                <a:solidFill>
                  <a:srgbClr val="F0037F"/>
                </a:solidFill>
              </a:rPr>
              <a:pPr defTabSz="457200" eaLnBrk="1" fontAlgn="base" hangingPunct="1">
                <a:spcBef>
                  <a:spcPct val="0"/>
                </a:spcBef>
                <a:spcAft>
                  <a:spcPct val="0"/>
                </a:spcAft>
                <a:defRPr/>
              </a:pPr>
              <a:t>‹N°›</a:t>
            </a:fld>
            <a:r>
              <a:rPr lang="fr-FR" sz="900" b="1" dirty="0" smtClean="0">
                <a:solidFill>
                  <a:srgbClr val="F0037F"/>
                </a:solidFill>
              </a:rPr>
              <a:t>–</a:t>
            </a:r>
          </a:p>
        </p:txBody>
      </p:sp>
      <p:sp>
        <p:nvSpPr>
          <p:cNvPr id="17" name="Espace réservé du texte 16"/>
          <p:cNvSpPr>
            <a:spLocks noGrp="1"/>
          </p:cNvSpPr>
          <p:nvPr>
            <p:ph type="body" sz="quarter" idx="13"/>
          </p:nvPr>
        </p:nvSpPr>
        <p:spPr>
          <a:xfrm>
            <a:off x="688789" y="1622425"/>
            <a:ext cx="10697307" cy="4332288"/>
          </a:xfrm>
        </p:spPr>
        <p:txBody>
          <a:bodyPr/>
          <a:lstStyle>
            <a:lvl1pPr>
              <a:defRPr>
                <a:solidFill>
                  <a:schemeClr val="bg2"/>
                </a:solidFill>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 name="Titre 1"/>
          <p:cNvSpPr>
            <a:spLocks noGrp="1"/>
          </p:cNvSpPr>
          <p:nvPr>
            <p:ph type="title"/>
          </p:nvPr>
        </p:nvSpPr>
        <p:spPr>
          <a:xfrm>
            <a:off x="688795" y="381006"/>
            <a:ext cx="10681676" cy="1133475"/>
          </a:xfrm>
        </p:spPr>
        <p:txBody>
          <a:bodyPr/>
          <a:lstStyle/>
          <a:p>
            <a:r>
              <a:rPr lang="fr-FR" dirty="0" smtClean="0"/>
              <a:t>Modifiez le style du titre</a:t>
            </a:r>
            <a:endParaRPr lang="fr-FR" dirty="0"/>
          </a:p>
        </p:txBody>
      </p:sp>
    </p:spTree>
    <p:extLst>
      <p:ext uri="{BB962C8B-B14F-4D97-AF65-F5344CB8AC3E}">
        <p14:creationId xmlns:p14="http://schemas.microsoft.com/office/powerpoint/2010/main" val="1923226186"/>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E016BAA-94D1-48ED-BE0E-A4AB5A77287F}" type="datetimeFigureOut">
              <a:rPr lang="en-US" smtClean="0"/>
              <a:pPr>
                <a:defRPr/>
              </a:pPr>
              <a:t>6/18/2017</a:t>
            </a:fld>
            <a:endParaRPr lang="en-US" dirty="0"/>
          </a:p>
        </p:txBody>
      </p:sp>
      <p:sp>
        <p:nvSpPr>
          <p:cNvPr id="5" name="Footer Placeholder 4"/>
          <p:cNvSpPr>
            <a:spLocks noGrp="1"/>
          </p:cNvSpPr>
          <p:nvPr>
            <p:ph type="ftr" sz="quarter" idx="11"/>
          </p:nvPr>
        </p:nvSpPr>
        <p:spPr/>
        <p:txBody>
          <a:bodyPr/>
          <a:lstStyle/>
          <a:p>
            <a:pPr>
              <a:defRPr/>
            </a:pPr>
            <a:r>
              <a:rPr lang="fr-FR" dirty="0" smtClean="0"/>
              <a:t>Atelier Pratique RH “Rédiger une offre d’emploi attractive – Copyright Apec – Février 2016</a:t>
            </a:r>
            <a:endParaRPr lang="fr-FR" dirty="0"/>
          </a:p>
        </p:txBody>
      </p:sp>
      <p:sp>
        <p:nvSpPr>
          <p:cNvPr id="6" name="Slide Number Placeholder 5"/>
          <p:cNvSpPr>
            <a:spLocks noGrp="1"/>
          </p:cNvSpPr>
          <p:nvPr>
            <p:ph type="sldNum" sz="quarter" idx="12"/>
          </p:nvPr>
        </p:nvSpPr>
        <p:spPr/>
        <p:txBody>
          <a:bodyPr/>
          <a:lstStyle/>
          <a:p>
            <a:pPr>
              <a:defRPr/>
            </a:pPr>
            <a:fld id="{ADCD7B91-5EC6-45EF-AF45-BAA9CDE65D7D}" type="slidenum">
              <a:rPr lang="en-US" smtClean="0"/>
              <a:pPr>
                <a:defRPr/>
              </a:pPr>
              <a:t>‹N°›</a:t>
            </a:fld>
            <a:endParaRPr lang="en-US" dirty="0"/>
          </a:p>
        </p:txBody>
      </p:sp>
      <p:sp>
        <p:nvSpPr>
          <p:cNvPr id="7" name="Slide Number Placeholder 5"/>
          <p:cNvSpPr txBox="1">
            <a:spLocks/>
          </p:cNvSpPr>
          <p:nvPr userDrawn="1"/>
        </p:nvSpPr>
        <p:spPr>
          <a:xfrm>
            <a:off x="11129108" y="122239"/>
            <a:ext cx="941754" cy="307975"/>
          </a:xfrm>
          <a:prstGeom prst="rect">
            <a:avLst/>
          </a:prstGeom>
        </p:spPr>
        <p:txBody>
          <a:bodyPr lIns="74295" tIns="37148" rIns="74295" bIns="37148" anchor="ctr"/>
          <a:lstStyle>
            <a:defPPr>
              <a:defRPr lang="en-US"/>
            </a:defPPr>
            <a:lvl1pPr marL="0" algn="l" defTabSz="457200" rtl="0" eaLnBrk="1" latinLnBrk="0" hangingPunct="1">
              <a:defRPr sz="1000" b="1" kern="120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240EF0C9-76BD-49BA-99CE-05EFAD0D39A6}" type="slidenum">
              <a:rPr lang="en-US" sz="813" smtClean="0">
                <a:solidFill>
                  <a:srgbClr val="2E2B21">
                    <a:lumMod val="90000"/>
                    <a:lumOff val="10000"/>
                  </a:srgbClr>
                </a:solidFill>
              </a:rPr>
              <a:pPr algn="r" fontAlgn="auto">
                <a:spcBef>
                  <a:spcPts val="0"/>
                </a:spcBef>
                <a:spcAft>
                  <a:spcPts val="0"/>
                </a:spcAft>
                <a:defRPr/>
              </a:pPr>
              <a:t>‹N°›</a:t>
            </a:fld>
            <a:endParaRPr lang="en-US" sz="813" dirty="0">
              <a:solidFill>
                <a:srgbClr val="2E2B21">
                  <a:lumMod val="90000"/>
                  <a:lumOff val="10000"/>
                </a:srgbClr>
              </a:solidFill>
            </a:endParaRPr>
          </a:p>
        </p:txBody>
      </p:sp>
    </p:spTree>
    <p:extLst>
      <p:ext uri="{BB962C8B-B14F-4D97-AF65-F5344CB8AC3E}">
        <p14:creationId xmlns:p14="http://schemas.microsoft.com/office/powerpoint/2010/main" val="46102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5917474" cy="1463040"/>
          </a:xfrm>
        </p:spPr>
        <p:txBody>
          <a:bodyPr anchor="ctr">
            <a:normAutofit/>
          </a:bodyPr>
          <a:lstStyle>
            <a:lvl1pPr algn="l">
              <a:defRPr sz="5000" b="0" spc="200" baseline="0"/>
            </a:lvl1pPr>
          </a:lstStyle>
          <a:p>
            <a:r>
              <a:rPr lang="fr-FR" dirty="0" smtClean="0"/>
              <a:t>Modifiez le style du titre</a:t>
            </a:r>
            <a:endParaRPr lang="en-US" dirty="0"/>
          </a:p>
        </p:txBody>
      </p:sp>
      <p:sp>
        <p:nvSpPr>
          <p:cNvPr id="3" name="Text Placeholder 2"/>
          <p:cNvSpPr>
            <a:spLocks noGrp="1"/>
          </p:cNvSpPr>
          <p:nvPr>
            <p:ph type="body" idx="1"/>
          </p:nvPr>
        </p:nvSpPr>
        <p:spPr>
          <a:xfrm>
            <a:off x="7654834" y="4960137"/>
            <a:ext cx="4156166"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8" name="Straight Connector 7"/>
          <p:cNvCxnSpPr/>
          <p:nvPr/>
        </p:nvCxnSpPr>
        <p:spPr>
          <a:xfrm flipV="1">
            <a:off x="6819300" y="5099632"/>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9571" y="6014032"/>
            <a:ext cx="864373" cy="590655"/>
          </a:xfrm>
          <a:prstGeom prst="rect">
            <a:avLst/>
          </a:prstGeom>
        </p:spPr>
      </p:pic>
    </p:spTree>
    <p:extLst>
      <p:ext uri="{BB962C8B-B14F-4D97-AF65-F5344CB8AC3E}">
        <p14:creationId xmlns:p14="http://schemas.microsoft.com/office/powerpoint/2010/main" val="2829110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6283234" cy="1463040"/>
          </a:xfrm>
        </p:spPr>
        <p:txBody>
          <a:bodyPr anchor="ctr">
            <a:normAutofit/>
          </a:bodyPr>
          <a:lstStyle>
            <a:lvl1pPr algn="l">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7680960" y="4960137"/>
            <a:ext cx="413004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61CC567B-1444-47FD-9C98-424845BB253D}" type="slidenum">
              <a:rPr lang="en-US" smtClean="0"/>
              <a:pPr>
                <a:defRPr/>
              </a:pPr>
              <a:t>‹N°›</a:t>
            </a:fld>
            <a:endParaRPr lang="en-US" dirty="0"/>
          </a:p>
        </p:txBody>
      </p:sp>
      <p:cxnSp>
        <p:nvCxnSpPr>
          <p:cNvPr id="8" name="Straight Connector 7"/>
          <p:cNvCxnSpPr/>
          <p:nvPr/>
        </p:nvCxnSpPr>
        <p:spPr>
          <a:xfrm flipV="1">
            <a:off x="6819298" y="5099632"/>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11129108" y="122239"/>
            <a:ext cx="941754" cy="307975"/>
          </a:xfrm>
          <a:prstGeom prst="rect">
            <a:avLst/>
          </a:prstGeom>
        </p:spPr>
        <p:txBody>
          <a:bodyPr lIns="74295" tIns="37148" rIns="74295" bIns="37148" anchor="ctr"/>
          <a:lstStyle>
            <a:defPPr>
              <a:defRPr lang="en-US"/>
            </a:defPPr>
            <a:lvl1pPr marL="0" algn="l" defTabSz="457200" rtl="0" eaLnBrk="1" latinLnBrk="0" hangingPunct="1">
              <a:defRPr sz="1000" b="1" kern="120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3AFB04F2-08A2-41A2-84B1-26CBC7A094C9}" type="slidenum">
              <a:rPr lang="en-US" sz="813" smtClean="0">
                <a:solidFill>
                  <a:srgbClr val="2E2B21">
                    <a:lumMod val="90000"/>
                    <a:lumOff val="10000"/>
                  </a:srgbClr>
                </a:solidFill>
              </a:rPr>
              <a:pPr algn="r" fontAlgn="auto">
                <a:spcBef>
                  <a:spcPts val="0"/>
                </a:spcBef>
                <a:spcAft>
                  <a:spcPts val="0"/>
                </a:spcAft>
                <a:defRPr/>
              </a:pPr>
              <a:t>‹N°›</a:t>
            </a:fld>
            <a:endParaRPr lang="en-US" sz="813" dirty="0">
              <a:solidFill>
                <a:srgbClr val="2E2B21">
                  <a:lumMod val="90000"/>
                  <a:lumOff val="10000"/>
                </a:srgbClr>
              </a:solidFill>
            </a:endParaRPr>
          </a:p>
        </p:txBody>
      </p:sp>
      <p:pic>
        <p:nvPicPr>
          <p:cNvPr id="11" name="Imag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9571" y="6014032"/>
            <a:ext cx="864373" cy="590655"/>
          </a:xfrm>
          <a:prstGeom prst="rect">
            <a:avLst/>
          </a:prstGeom>
        </p:spPr>
      </p:pic>
    </p:spTree>
    <p:extLst>
      <p:ext uri="{BB962C8B-B14F-4D97-AF65-F5344CB8AC3E}">
        <p14:creationId xmlns:p14="http://schemas.microsoft.com/office/powerpoint/2010/main" val="214880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227C8662-B638-414E-8E56-2BE1C7C2DAE8}" type="datetimeFigureOut">
              <a:rPr lang="en-US" smtClean="0"/>
              <a:pPr>
                <a:defRPr/>
              </a:pPr>
              <a:t>6/18/2017</a:t>
            </a:fld>
            <a:endParaRPr lang="en-US" dirty="0"/>
          </a:p>
        </p:txBody>
      </p:sp>
      <p:sp>
        <p:nvSpPr>
          <p:cNvPr id="6" name="Footer Placeholder 5"/>
          <p:cNvSpPr>
            <a:spLocks noGrp="1"/>
          </p:cNvSpPr>
          <p:nvPr>
            <p:ph type="ftr" sz="quarter" idx="11"/>
          </p:nvPr>
        </p:nvSpPr>
        <p:spPr/>
        <p:txBody>
          <a:bodyPr/>
          <a:lstStyle/>
          <a:p>
            <a:pPr>
              <a:defRPr/>
            </a:pPr>
            <a:r>
              <a:rPr lang="fr-FR" dirty="0" smtClean="0"/>
              <a:t>Atelier Pratique RH “Rédiger une offre d’emploi attractive – Copyright Apec – Février 2016</a:t>
            </a:r>
            <a:endParaRPr lang="fr-FR" dirty="0"/>
          </a:p>
        </p:txBody>
      </p:sp>
      <p:sp>
        <p:nvSpPr>
          <p:cNvPr id="7" name="Slide Number Placeholder 6"/>
          <p:cNvSpPr>
            <a:spLocks noGrp="1"/>
          </p:cNvSpPr>
          <p:nvPr>
            <p:ph type="sldNum" sz="quarter" idx="12"/>
          </p:nvPr>
        </p:nvSpPr>
        <p:spPr/>
        <p:txBody>
          <a:bodyPr/>
          <a:lstStyle/>
          <a:p>
            <a:pPr>
              <a:defRPr/>
            </a:pPr>
            <a:fld id="{5E4FC33F-04D1-4819-AF24-9BA67E2DAF68}" type="slidenum">
              <a:rPr lang="en-US" smtClean="0"/>
              <a:pPr>
                <a:defRPr/>
              </a:pPr>
              <a:t>‹N°›</a:t>
            </a:fld>
            <a:endParaRPr lang="en-US" dirty="0"/>
          </a:p>
        </p:txBody>
      </p:sp>
      <p:sp>
        <p:nvSpPr>
          <p:cNvPr id="8" name="Slide Number Placeholder 5"/>
          <p:cNvSpPr txBox="1">
            <a:spLocks/>
          </p:cNvSpPr>
          <p:nvPr userDrawn="1"/>
        </p:nvSpPr>
        <p:spPr>
          <a:xfrm>
            <a:off x="11129108" y="122239"/>
            <a:ext cx="941754" cy="307975"/>
          </a:xfrm>
          <a:prstGeom prst="rect">
            <a:avLst/>
          </a:prstGeom>
        </p:spPr>
        <p:txBody>
          <a:bodyPr lIns="74295" tIns="37148" rIns="74295" bIns="37148" anchor="ctr"/>
          <a:lstStyle>
            <a:defPPr>
              <a:defRPr lang="en-US"/>
            </a:defPPr>
            <a:lvl1pPr marL="0" algn="l" defTabSz="457200" rtl="0" eaLnBrk="1" latinLnBrk="0" hangingPunct="1">
              <a:defRPr sz="1000" b="1" kern="120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29735C47-8778-44F6-9DE8-4C33808D6956}" type="slidenum">
              <a:rPr lang="en-US" sz="813" smtClean="0">
                <a:solidFill>
                  <a:srgbClr val="2E2B21">
                    <a:lumMod val="90000"/>
                    <a:lumOff val="10000"/>
                  </a:srgbClr>
                </a:solidFill>
              </a:rPr>
              <a:pPr algn="r" fontAlgn="auto">
                <a:spcBef>
                  <a:spcPts val="0"/>
                </a:spcBef>
                <a:spcAft>
                  <a:spcPts val="0"/>
                </a:spcAft>
                <a:defRPr/>
              </a:pPr>
              <a:t>‹N°›</a:t>
            </a:fld>
            <a:endParaRPr lang="en-US" sz="813" dirty="0">
              <a:solidFill>
                <a:srgbClr val="2E2B21">
                  <a:lumMod val="90000"/>
                  <a:lumOff val="10000"/>
                </a:srgbClr>
              </a:solidFill>
            </a:endParaRPr>
          </a:p>
        </p:txBody>
      </p:sp>
      <p:sp>
        <p:nvSpPr>
          <p:cNvPr id="9" name="Espace réservé du pied de page 2"/>
          <p:cNvSpPr txBox="1">
            <a:spLocks/>
          </p:cNvSpPr>
          <p:nvPr userDrawn="1"/>
        </p:nvSpPr>
        <p:spPr>
          <a:xfrm rot="16200000">
            <a:off x="-1131904" y="4841419"/>
            <a:ext cx="3148609" cy="323774"/>
          </a:xfrm>
          <a:prstGeom prst="rect">
            <a:avLst/>
          </a:prstGeom>
        </p:spPr>
        <p:txBody>
          <a:bodyPr vert="horz" lIns="91440" tIns="45720" rIns="91440" bIns="45720" rtlCol="0" anchor="ctr"/>
          <a:lstStyle>
            <a:defPPr>
              <a:defRPr lang="fr-FR"/>
            </a:defPPr>
            <a:lvl1pPr algn="r" defTabSz="457200" rtl="0" fontAlgn="base">
              <a:spcBef>
                <a:spcPct val="0"/>
              </a:spcBef>
              <a:spcAft>
                <a:spcPct val="0"/>
              </a:spcAft>
              <a:defRPr sz="1000" kern="1200" cap="all" baseline="0">
                <a:solidFill>
                  <a:schemeClr val="tx1">
                    <a:lumMod val="90000"/>
                    <a:lumOff val="10000"/>
                  </a:schemeClr>
                </a:solidFill>
                <a:latin typeface="ITC Quay Sans Com Book" panose="02000506040000020004" pitchFamily="2"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l">
              <a:defRPr/>
            </a:pPr>
            <a:r>
              <a:rPr lang="fr-FR" sz="700" dirty="0" smtClean="0">
                <a:solidFill>
                  <a:prstClr val="black"/>
                </a:solidFill>
              </a:rPr>
              <a:t>Matinale Recrutement sourcing 2017 © Apec</a:t>
            </a:r>
            <a:endParaRPr lang="fr-FR" sz="700" dirty="0">
              <a:solidFill>
                <a:prstClr val="black"/>
              </a:solidFill>
            </a:endParaRPr>
          </a:p>
        </p:txBody>
      </p:sp>
    </p:spTree>
    <p:extLst>
      <p:ext uri="{BB962C8B-B14F-4D97-AF65-F5344CB8AC3E}">
        <p14:creationId xmlns:p14="http://schemas.microsoft.com/office/powerpoint/2010/main" val="323379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688CBC29-4693-4793-9A0E-927EF16B2687}" type="datetimeFigureOut">
              <a:rPr lang="en-US" smtClean="0"/>
              <a:pPr>
                <a:defRPr/>
              </a:pPr>
              <a:t>6/18/2017</a:t>
            </a:fld>
            <a:endParaRPr lang="en-US" dirty="0"/>
          </a:p>
        </p:txBody>
      </p:sp>
      <p:sp>
        <p:nvSpPr>
          <p:cNvPr id="8" name="Footer Placeholder 7"/>
          <p:cNvSpPr>
            <a:spLocks noGrp="1"/>
          </p:cNvSpPr>
          <p:nvPr>
            <p:ph type="ftr" sz="quarter" idx="11"/>
          </p:nvPr>
        </p:nvSpPr>
        <p:spPr/>
        <p:txBody>
          <a:bodyPr/>
          <a:lstStyle/>
          <a:p>
            <a:pPr>
              <a:defRPr/>
            </a:pPr>
            <a:r>
              <a:rPr lang="fr-FR" dirty="0" smtClean="0"/>
              <a:t>Atelier Pratique RH “Rédiger une offre d’emploi attractive – Copyright Apec – Février 2016</a:t>
            </a:r>
            <a:endParaRPr lang="fr-FR" dirty="0"/>
          </a:p>
        </p:txBody>
      </p:sp>
      <p:sp>
        <p:nvSpPr>
          <p:cNvPr id="9" name="Slide Number Placeholder 8"/>
          <p:cNvSpPr>
            <a:spLocks noGrp="1"/>
          </p:cNvSpPr>
          <p:nvPr>
            <p:ph type="sldNum" sz="quarter" idx="12"/>
          </p:nvPr>
        </p:nvSpPr>
        <p:spPr/>
        <p:txBody>
          <a:bodyPr/>
          <a:lstStyle/>
          <a:p>
            <a:pPr>
              <a:defRPr/>
            </a:pPr>
            <a:fld id="{840D9E0F-5CF0-4A85-996A-0840CA725666}" type="slidenum">
              <a:rPr lang="en-US" smtClean="0"/>
              <a:pPr>
                <a:defRPr/>
              </a:pPr>
              <a:t>‹N°›</a:t>
            </a:fld>
            <a:endParaRPr lang="en-US" dirty="0"/>
          </a:p>
        </p:txBody>
      </p:sp>
      <p:sp>
        <p:nvSpPr>
          <p:cNvPr id="11" name="Slide Number Placeholder 5"/>
          <p:cNvSpPr txBox="1">
            <a:spLocks/>
          </p:cNvSpPr>
          <p:nvPr userDrawn="1"/>
        </p:nvSpPr>
        <p:spPr>
          <a:xfrm>
            <a:off x="11129108" y="122239"/>
            <a:ext cx="941754" cy="307975"/>
          </a:xfrm>
          <a:prstGeom prst="rect">
            <a:avLst/>
          </a:prstGeom>
        </p:spPr>
        <p:txBody>
          <a:bodyPr lIns="74295" tIns="37148" rIns="74295" bIns="37148" anchor="ctr"/>
          <a:lstStyle>
            <a:defPPr>
              <a:defRPr lang="en-US"/>
            </a:defPPr>
            <a:lvl1pPr marL="0" algn="l" defTabSz="457200" rtl="0" eaLnBrk="1" latinLnBrk="0" hangingPunct="1">
              <a:defRPr sz="1000" b="1" kern="120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4BDBE14-5890-4815-8A77-0D55D76DCCCA}" type="slidenum">
              <a:rPr lang="en-US" sz="813" smtClean="0">
                <a:solidFill>
                  <a:srgbClr val="2E2B21">
                    <a:lumMod val="90000"/>
                    <a:lumOff val="10000"/>
                  </a:srgbClr>
                </a:solidFill>
              </a:rPr>
              <a:pPr fontAlgn="auto">
                <a:spcBef>
                  <a:spcPts val="0"/>
                </a:spcBef>
                <a:spcAft>
                  <a:spcPts val="0"/>
                </a:spcAft>
                <a:defRPr/>
              </a:pPr>
              <a:t>‹N°›</a:t>
            </a:fld>
            <a:endParaRPr lang="en-US" sz="813" dirty="0">
              <a:solidFill>
                <a:srgbClr val="2E2B21">
                  <a:lumMod val="90000"/>
                  <a:lumOff val="10000"/>
                </a:srgbClr>
              </a:solidFill>
            </a:endParaRPr>
          </a:p>
        </p:txBody>
      </p:sp>
      <p:sp>
        <p:nvSpPr>
          <p:cNvPr id="12" name="Espace réservé du pied de page 2"/>
          <p:cNvSpPr txBox="1">
            <a:spLocks/>
          </p:cNvSpPr>
          <p:nvPr userDrawn="1"/>
        </p:nvSpPr>
        <p:spPr>
          <a:xfrm rot="16200000">
            <a:off x="-1131904" y="4841419"/>
            <a:ext cx="3148609" cy="323774"/>
          </a:xfrm>
          <a:prstGeom prst="rect">
            <a:avLst/>
          </a:prstGeom>
        </p:spPr>
        <p:txBody>
          <a:bodyPr vert="horz" lIns="91440" tIns="45720" rIns="91440" bIns="45720" rtlCol="0" anchor="ctr"/>
          <a:lstStyle>
            <a:defPPr>
              <a:defRPr lang="fr-FR"/>
            </a:defPPr>
            <a:lvl1pPr algn="r" defTabSz="457200" rtl="0" fontAlgn="base">
              <a:spcBef>
                <a:spcPct val="0"/>
              </a:spcBef>
              <a:spcAft>
                <a:spcPct val="0"/>
              </a:spcAft>
              <a:defRPr sz="1000" kern="1200" cap="all" baseline="0">
                <a:solidFill>
                  <a:schemeClr val="tx1">
                    <a:lumMod val="90000"/>
                    <a:lumOff val="10000"/>
                  </a:schemeClr>
                </a:solidFill>
                <a:latin typeface="ITC Quay Sans Com Book" panose="02000506040000020004" pitchFamily="2"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l">
              <a:defRPr/>
            </a:pPr>
            <a:r>
              <a:rPr lang="fr-FR" sz="700" dirty="0" smtClean="0">
                <a:solidFill>
                  <a:prstClr val="black"/>
                </a:solidFill>
              </a:rPr>
              <a:t>Matinale Recrutement sourcing 2017 © Apec</a:t>
            </a:r>
            <a:endParaRPr lang="fr-FR" sz="700" dirty="0">
              <a:solidFill>
                <a:prstClr val="black"/>
              </a:solidFill>
            </a:endParaRPr>
          </a:p>
        </p:txBody>
      </p:sp>
    </p:spTree>
    <p:extLst>
      <p:ext uri="{BB962C8B-B14F-4D97-AF65-F5344CB8AC3E}">
        <p14:creationId xmlns:p14="http://schemas.microsoft.com/office/powerpoint/2010/main" val="159477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3812C6CD-D95A-4BBD-954F-2C8D1BF434A7}" type="datetimeFigureOut">
              <a:rPr lang="en-US" smtClean="0"/>
              <a:pPr>
                <a:defRPr/>
              </a:pPr>
              <a:t>6/18/2017</a:t>
            </a:fld>
            <a:endParaRPr lang="en-US" dirty="0"/>
          </a:p>
        </p:txBody>
      </p:sp>
      <p:sp>
        <p:nvSpPr>
          <p:cNvPr id="4" name="Footer Placeholder 3"/>
          <p:cNvSpPr>
            <a:spLocks noGrp="1"/>
          </p:cNvSpPr>
          <p:nvPr>
            <p:ph type="ftr" sz="quarter" idx="11"/>
          </p:nvPr>
        </p:nvSpPr>
        <p:spPr/>
        <p:txBody>
          <a:bodyPr/>
          <a:lstStyle/>
          <a:p>
            <a:pPr>
              <a:defRPr/>
            </a:pPr>
            <a:r>
              <a:rPr lang="fr-FR" dirty="0" smtClean="0"/>
              <a:t>Atelier Pratique RH “Rédiger une offre d’emploi attractive – Copyright Apec – Février 2016</a:t>
            </a:r>
            <a:endParaRPr lang="fr-FR" dirty="0"/>
          </a:p>
        </p:txBody>
      </p:sp>
      <p:sp>
        <p:nvSpPr>
          <p:cNvPr id="5" name="Slide Number Placeholder 4"/>
          <p:cNvSpPr>
            <a:spLocks noGrp="1"/>
          </p:cNvSpPr>
          <p:nvPr>
            <p:ph type="sldNum" sz="quarter" idx="12"/>
          </p:nvPr>
        </p:nvSpPr>
        <p:spPr/>
        <p:txBody>
          <a:bodyPr/>
          <a:lstStyle/>
          <a:p>
            <a:pPr>
              <a:defRPr/>
            </a:pPr>
            <a:fld id="{5299F3D4-79C8-4533-82D5-666A64337349}" type="slidenum">
              <a:rPr lang="en-US" smtClean="0"/>
              <a:pPr>
                <a:defRPr/>
              </a:pPr>
              <a:t>‹N°›</a:t>
            </a:fld>
            <a:endParaRPr lang="en-US" dirty="0"/>
          </a:p>
        </p:txBody>
      </p:sp>
      <p:sp>
        <p:nvSpPr>
          <p:cNvPr id="6" name="Slide Number Placeholder 5"/>
          <p:cNvSpPr txBox="1">
            <a:spLocks/>
          </p:cNvSpPr>
          <p:nvPr userDrawn="1"/>
        </p:nvSpPr>
        <p:spPr>
          <a:xfrm>
            <a:off x="11129108" y="122239"/>
            <a:ext cx="941754" cy="307975"/>
          </a:xfrm>
          <a:prstGeom prst="rect">
            <a:avLst/>
          </a:prstGeom>
        </p:spPr>
        <p:txBody>
          <a:bodyPr lIns="74295" tIns="37148" rIns="74295" bIns="37148" anchor="ctr"/>
          <a:lstStyle>
            <a:defPPr>
              <a:defRPr lang="en-US"/>
            </a:defPPr>
            <a:lvl1pPr marL="0" algn="l" defTabSz="457200" rtl="0" eaLnBrk="1" latinLnBrk="0" hangingPunct="1">
              <a:defRPr sz="1000" b="1" kern="120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A85EBDF6-6A17-4638-AF4E-4298AA3A3D4A}" type="slidenum">
              <a:rPr lang="en-US" sz="813" smtClean="0">
                <a:solidFill>
                  <a:srgbClr val="2E2B21">
                    <a:lumMod val="90000"/>
                    <a:lumOff val="10000"/>
                  </a:srgbClr>
                </a:solidFill>
              </a:rPr>
              <a:pPr algn="r" fontAlgn="auto">
                <a:spcBef>
                  <a:spcPts val="0"/>
                </a:spcBef>
                <a:spcAft>
                  <a:spcPts val="0"/>
                </a:spcAft>
                <a:defRPr/>
              </a:pPr>
              <a:t>‹N°›</a:t>
            </a:fld>
            <a:endParaRPr lang="en-US" sz="813" dirty="0">
              <a:solidFill>
                <a:srgbClr val="2E2B21">
                  <a:lumMod val="90000"/>
                  <a:lumOff val="10000"/>
                </a:srgbClr>
              </a:solidFill>
            </a:endParaRPr>
          </a:p>
        </p:txBody>
      </p:sp>
    </p:spTree>
    <p:extLst>
      <p:ext uri="{BB962C8B-B14F-4D97-AF65-F5344CB8AC3E}">
        <p14:creationId xmlns:p14="http://schemas.microsoft.com/office/powerpoint/2010/main" val="27752753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7F3C4FB-D3D6-4BA0-B25A-AC839702C5A6}" type="datetimeFigureOut">
              <a:rPr lang="en-US" smtClean="0"/>
              <a:pPr>
                <a:defRPr/>
              </a:pPr>
              <a:t>6/18/2017</a:t>
            </a:fld>
            <a:endParaRPr lang="en-US" dirty="0"/>
          </a:p>
        </p:txBody>
      </p:sp>
      <p:sp>
        <p:nvSpPr>
          <p:cNvPr id="3" name="Footer Placeholder 2"/>
          <p:cNvSpPr>
            <a:spLocks noGrp="1"/>
          </p:cNvSpPr>
          <p:nvPr>
            <p:ph type="ftr" sz="quarter" idx="11"/>
          </p:nvPr>
        </p:nvSpPr>
        <p:spPr/>
        <p:txBody>
          <a:bodyPr/>
          <a:lstStyle/>
          <a:p>
            <a:pPr>
              <a:defRPr/>
            </a:pPr>
            <a:endParaRPr lang="fr-FR" dirty="0"/>
          </a:p>
        </p:txBody>
      </p:sp>
      <p:sp>
        <p:nvSpPr>
          <p:cNvPr id="4" name="Slide Number Placeholder 3"/>
          <p:cNvSpPr>
            <a:spLocks noGrp="1"/>
          </p:cNvSpPr>
          <p:nvPr>
            <p:ph type="sldNum" sz="quarter" idx="12"/>
          </p:nvPr>
        </p:nvSpPr>
        <p:spPr/>
        <p:txBody>
          <a:bodyPr/>
          <a:lstStyle/>
          <a:p>
            <a:pPr>
              <a:defRPr/>
            </a:pPr>
            <a:fld id="{84B98FEA-3ACA-4540-9644-02DA26C36597}" type="slidenum">
              <a:rPr lang="en-US" smtClean="0"/>
              <a:pPr>
                <a:defRPr/>
              </a:pPr>
              <a:t>‹N°›</a:t>
            </a:fld>
            <a:endParaRPr lang="en-US" dirty="0"/>
          </a:p>
        </p:txBody>
      </p:sp>
      <p:sp>
        <p:nvSpPr>
          <p:cNvPr id="5" name="Slide Number Placeholder 5"/>
          <p:cNvSpPr txBox="1">
            <a:spLocks/>
          </p:cNvSpPr>
          <p:nvPr userDrawn="1"/>
        </p:nvSpPr>
        <p:spPr>
          <a:xfrm>
            <a:off x="11129108" y="122239"/>
            <a:ext cx="941754" cy="307975"/>
          </a:xfrm>
          <a:prstGeom prst="rect">
            <a:avLst/>
          </a:prstGeom>
        </p:spPr>
        <p:txBody>
          <a:bodyPr lIns="74295" tIns="37148" rIns="74295" bIns="37148" anchor="ctr"/>
          <a:lstStyle>
            <a:defPPr>
              <a:defRPr lang="en-US"/>
            </a:defPPr>
            <a:lvl1pPr marL="0" algn="l" defTabSz="457200" rtl="0" eaLnBrk="1" latinLnBrk="0" hangingPunct="1">
              <a:defRPr sz="1000" b="1" kern="120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1005471-7D29-4277-A72D-951AB7631A2A}" type="slidenum">
              <a:rPr lang="en-US" sz="813" smtClean="0">
                <a:solidFill>
                  <a:srgbClr val="2E2B21">
                    <a:lumMod val="90000"/>
                    <a:lumOff val="10000"/>
                  </a:srgbClr>
                </a:solidFill>
              </a:rPr>
              <a:pPr fontAlgn="auto">
                <a:spcBef>
                  <a:spcPts val="0"/>
                </a:spcBef>
                <a:spcAft>
                  <a:spcPts val="0"/>
                </a:spcAft>
                <a:defRPr/>
              </a:pPr>
              <a:t>‹N°›</a:t>
            </a:fld>
            <a:endParaRPr lang="en-US" sz="813" dirty="0">
              <a:solidFill>
                <a:srgbClr val="2E2B21">
                  <a:lumMod val="90000"/>
                  <a:lumOff val="10000"/>
                </a:srgbClr>
              </a:solidFill>
            </a:endParaRPr>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9571" y="6014032"/>
            <a:ext cx="864373" cy="590655"/>
          </a:xfrm>
          <a:prstGeom prst="rect">
            <a:avLst/>
          </a:prstGeom>
        </p:spPr>
      </p:pic>
      <p:sp>
        <p:nvSpPr>
          <p:cNvPr id="8" name="Espace réservé du pied de page 2"/>
          <p:cNvSpPr txBox="1">
            <a:spLocks/>
          </p:cNvSpPr>
          <p:nvPr userDrawn="1"/>
        </p:nvSpPr>
        <p:spPr>
          <a:xfrm rot="16200000">
            <a:off x="-1131904" y="4841419"/>
            <a:ext cx="3148609" cy="323774"/>
          </a:xfrm>
          <a:prstGeom prst="rect">
            <a:avLst/>
          </a:prstGeom>
        </p:spPr>
        <p:txBody>
          <a:bodyPr vert="horz" lIns="91440" tIns="45720" rIns="91440" bIns="45720" rtlCol="0" anchor="ctr"/>
          <a:lstStyle>
            <a:defPPr>
              <a:defRPr lang="fr-FR"/>
            </a:defPPr>
            <a:lvl1pPr algn="r" defTabSz="457200" rtl="0" fontAlgn="base">
              <a:spcBef>
                <a:spcPct val="0"/>
              </a:spcBef>
              <a:spcAft>
                <a:spcPct val="0"/>
              </a:spcAft>
              <a:defRPr sz="1000" kern="1200" cap="all" baseline="0">
                <a:solidFill>
                  <a:schemeClr val="tx1">
                    <a:lumMod val="90000"/>
                    <a:lumOff val="10000"/>
                  </a:schemeClr>
                </a:solidFill>
                <a:latin typeface="ITC Quay Sans Com Book" panose="02000506040000020004" pitchFamily="2"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l">
              <a:defRPr/>
            </a:pPr>
            <a:r>
              <a:rPr lang="fr-FR" sz="700" dirty="0" smtClean="0">
                <a:solidFill>
                  <a:prstClr val="black"/>
                </a:solidFill>
              </a:rPr>
              <a:t>Matinale Recrutement sourcing 2017 © Apec</a:t>
            </a:r>
            <a:endParaRPr lang="fr-FR" sz="700" dirty="0">
              <a:solidFill>
                <a:prstClr val="black"/>
              </a:solidFill>
            </a:endParaRPr>
          </a:p>
        </p:txBody>
      </p:sp>
    </p:spTree>
    <p:extLst>
      <p:ext uri="{BB962C8B-B14F-4D97-AF65-F5344CB8AC3E}">
        <p14:creationId xmlns:p14="http://schemas.microsoft.com/office/powerpoint/2010/main" val="280929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B7C5512F-0690-47A1-B81E-17DB97AB6D7D}" type="datetimeFigureOut">
              <a:rPr lang="en-US" smtClean="0"/>
              <a:pPr>
                <a:defRPr/>
              </a:pPr>
              <a:t>6/18/2017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1" name="Slide Number Placeholder 5"/>
          <p:cNvSpPr txBox="1">
            <a:spLocks/>
          </p:cNvSpPr>
          <p:nvPr userDrawn="1"/>
        </p:nvSpPr>
        <p:spPr>
          <a:xfrm>
            <a:off x="11129108" y="122239"/>
            <a:ext cx="941754" cy="307975"/>
          </a:xfrm>
          <a:prstGeom prst="rect">
            <a:avLst/>
          </a:prstGeom>
        </p:spPr>
        <p:txBody>
          <a:bodyPr lIns="74295" tIns="37148" rIns="74295" bIns="37148" anchor="ctr"/>
          <a:lstStyle>
            <a:defPPr>
              <a:defRPr lang="en-US"/>
            </a:defPPr>
            <a:lvl1pPr marL="0" algn="l" defTabSz="457200" rtl="0" eaLnBrk="1" latinLnBrk="0" hangingPunct="1">
              <a:defRPr sz="1000" b="1" kern="120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A85EBDF6-6A17-4638-AF4E-4298AA3A3D4A}" type="slidenum">
              <a:rPr lang="en-US" sz="813" smtClean="0">
                <a:solidFill>
                  <a:srgbClr val="2E2B21">
                    <a:lumMod val="90000"/>
                    <a:lumOff val="10000"/>
                  </a:srgbClr>
                </a:solidFill>
              </a:rPr>
              <a:pPr algn="r" fontAlgn="auto">
                <a:spcBef>
                  <a:spcPts val="0"/>
                </a:spcBef>
                <a:spcAft>
                  <a:spcPts val="0"/>
                </a:spcAft>
                <a:defRPr/>
              </a:pPr>
              <a:t>‹N°›</a:t>
            </a:fld>
            <a:endParaRPr lang="en-US" sz="813" dirty="0">
              <a:solidFill>
                <a:srgbClr val="2E2B21">
                  <a:lumMod val="90000"/>
                  <a:lumOff val="10000"/>
                </a:srgbClr>
              </a:solidFill>
            </a:endParaRPr>
          </a:p>
        </p:txBody>
      </p:sp>
    </p:spTree>
    <p:extLst>
      <p:ext uri="{BB962C8B-B14F-4D97-AF65-F5344CB8AC3E}">
        <p14:creationId xmlns:p14="http://schemas.microsoft.com/office/powerpoint/2010/main" val="33813470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285441"/>
            <a:ext cx="9720072" cy="128277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1024128" y="1802674"/>
            <a:ext cx="9720071" cy="4506686"/>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ITC Quay Sans Com Book" panose="02000506040000020004" pitchFamily="2" charset="0"/>
              </a:defRPr>
            </a:lvl1pPr>
          </a:lstStyle>
          <a:p>
            <a:pPr>
              <a:defRPr/>
            </a:pPr>
            <a:endParaRPr lang="fr-FR"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ITC Quay Sans Com Book" panose="02000506040000020004" pitchFamily="2" charset="0"/>
              </a:defRPr>
            </a:lvl1pPr>
          </a:lstStyle>
          <a:p>
            <a:pPr>
              <a:defRPr/>
            </a:pPr>
            <a:r>
              <a:rPr lang="fr-FR" dirty="0" smtClean="0"/>
              <a:t>Atelier intégration - APEC - JGN</a:t>
            </a:r>
            <a:endParaRPr lang="fr-FR" dirty="0"/>
          </a:p>
        </p:txBody>
      </p:sp>
      <p:sp>
        <p:nvSpPr>
          <p:cNvPr id="6" name="Slide Number Placeholder 5"/>
          <p:cNvSpPr>
            <a:spLocks noGrp="1"/>
          </p:cNvSpPr>
          <p:nvPr>
            <p:ph type="sldNum" sz="quarter" idx="4"/>
          </p:nvPr>
        </p:nvSpPr>
        <p:spPr>
          <a:xfrm>
            <a:off x="10930278" y="148281"/>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ITC Quay Sans Com Book" panose="02000506040000020004" pitchFamily="2" charset="0"/>
              </a:defRPr>
            </a:lvl1pPr>
          </a:lstStyle>
          <a:p>
            <a:pPr>
              <a:defRPr/>
            </a:pPr>
            <a:fld id="{2139AFFF-ACA7-4F09-A9EA-8A1493521BF2}" type="slidenum">
              <a:rPr lang="fr-FR" smtClean="0"/>
              <a:pPr>
                <a:defRPr/>
              </a:pPr>
              <a:t>‹N°›</a:t>
            </a:fld>
            <a:endParaRPr lang="fr-FR" dirty="0"/>
          </a:p>
        </p:txBody>
      </p:sp>
      <p:cxnSp>
        <p:nvCxnSpPr>
          <p:cNvPr id="7" name="Straight Connector 6"/>
          <p:cNvCxnSpPr/>
          <p:nvPr/>
        </p:nvCxnSpPr>
        <p:spPr>
          <a:xfrm flipV="1">
            <a:off x="762000" y="422601"/>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039571" y="6014032"/>
            <a:ext cx="864373" cy="590655"/>
          </a:xfrm>
          <a:prstGeom prst="rect">
            <a:avLst/>
          </a:prstGeom>
        </p:spPr>
      </p:pic>
      <p:sp>
        <p:nvSpPr>
          <p:cNvPr id="10" name="Espace réservé du pied de page 2"/>
          <p:cNvSpPr txBox="1">
            <a:spLocks/>
          </p:cNvSpPr>
          <p:nvPr userDrawn="1"/>
        </p:nvSpPr>
        <p:spPr>
          <a:xfrm rot="16200000">
            <a:off x="-1131904" y="4841419"/>
            <a:ext cx="3148609" cy="323774"/>
          </a:xfrm>
          <a:prstGeom prst="rect">
            <a:avLst/>
          </a:prstGeom>
        </p:spPr>
        <p:txBody>
          <a:bodyPr/>
          <a:lstStyle>
            <a:defPPr>
              <a:defRPr lang="fr-FR"/>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r>
              <a:rPr lang="fr-FR" sz="700" dirty="0" smtClean="0">
                <a:solidFill>
                  <a:prstClr val="black"/>
                </a:solidFill>
              </a:rPr>
              <a:t>Matinale Recrutement sourcing 2017 © Apec</a:t>
            </a:r>
            <a:endParaRPr lang="fr-FR" sz="700" dirty="0">
              <a:solidFill>
                <a:prstClr val="black"/>
              </a:solidFill>
            </a:endParaRPr>
          </a:p>
        </p:txBody>
      </p:sp>
    </p:spTree>
    <p:extLst>
      <p:ext uri="{BB962C8B-B14F-4D97-AF65-F5344CB8AC3E}">
        <p14:creationId xmlns:p14="http://schemas.microsoft.com/office/powerpoint/2010/main" val="4031256285"/>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6" r:id="rId4"/>
    <p:sldLayoutId id="2147484160" r:id="rId5"/>
    <p:sldLayoutId id="2147484161" r:id="rId6"/>
    <p:sldLayoutId id="2147484162" r:id="rId7"/>
    <p:sldLayoutId id="2147484163" r:id="rId8"/>
    <p:sldLayoutId id="2147484164" r:id="rId9"/>
    <p:sldLayoutId id="2147484165" r:id="rId10"/>
    <p:sldLayoutId id="2147484146" r:id="rId11"/>
    <p:sldLayoutId id="2147484167" r:id="rId12"/>
  </p:sldLayoutIdLst>
  <p:hf sldNum="0" hdr="0" dt="0"/>
  <p:txStyles>
    <p:title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ITC Quay Sans Com Black" panose="02000503060000020004" pitchFamily="2"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ITC Quay Sans Com Book" panose="02000506040000020004" pitchFamily="2" charset="0"/>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ITC Quay Sans Com Book" panose="02000506040000020004" pitchFamily="2" charset="0"/>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ITC Quay Sans Com Book" panose="02000506040000020004" pitchFamily="2" charset="0"/>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ITC Quay Sans Com Book" panose="02000506040000020004" pitchFamily="2" charset="0"/>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ITC Quay Sans Com Book" panose="02000506040000020004" pitchFamily="2" charset="0"/>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fr/url?sa=i&amp;rct=j&amp;q=&amp;esrc=s&amp;source=images&amp;cd=&amp;cad=rja&amp;uact=8&amp;ved=0ahUKEwiz_83o_7rUAhUJXhoKHQA1B3oQjRwIBw&amp;url=http://noreidasirit-asistvirtual.com/blog/&amp;psig=AFQjCNGtWRkobPNoDvhUbQHo8znqyvtANA&amp;ust=1497449344530975"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tmp"/><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1.jpg"/><Relationship Id="rId4" Type="http://schemas.openxmlformats.org/officeDocument/2006/relationships/image" Target="https://r.mailjet.com/8K4_1aFU.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ZoneTexte 1"/>
          <p:cNvSpPr txBox="1">
            <a:spLocks noChangeArrowheads="1"/>
          </p:cNvSpPr>
          <p:nvPr/>
        </p:nvSpPr>
        <p:spPr bwMode="auto">
          <a:xfrm>
            <a:off x="6918742" y="5458965"/>
            <a:ext cx="4373039"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473075">
              <a:defRPr sz="2400">
                <a:solidFill>
                  <a:schemeClr val="tx1"/>
                </a:solidFill>
                <a:latin typeface="Arial" panose="020B0604020202020204" pitchFamily="34" charset="0"/>
                <a:ea typeface="ＭＳ Ｐゴシック" panose="020B0600070205080204" pitchFamily="34" charset="-128"/>
              </a:defRPr>
            </a:lvl2pPr>
            <a:lvl3pPr marL="269875" indent="644525">
              <a:defRPr sz="2400">
                <a:solidFill>
                  <a:schemeClr val="tx1"/>
                </a:solidFill>
                <a:latin typeface="Arial" panose="020B0604020202020204" pitchFamily="34" charset="0"/>
                <a:ea typeface="ＭＳ Ｐゴシック" panose="020B0600070205080204" pitchFamily="34" charset="-128"/>
              </a:defRPr>
            </a:lvl3pPr>
            <a:lvl4pPr marL="449263" indent="-179388">
              <a:defRPr sz="2400">
                <a:solidFill>
                  <a:schemeClr val="tx1"/>
                </a:solidFill>
                <a:latin typeface="Arial" panose="020B0604020202020204" pitchFamily="34" charset="0"/>
                <a:ea typeface="ＭＳ Ｐゴシック" panose="020B0600070205080204" pitchFamily="34" charset="-128"/>
              </a:defRPr>
            </a:lvl4pPr>
            <a:lvl5pPr marL="898525" indent="-228600">
              <a:defRPr sz="2400">
                <a:solidFill>
                  <a:schemeClr val="tx1"/>
                </a:solidFill>
                <a:latin typeface="Arial" panose="020B0604020202020204" pitchFamily="34" charset="0"/>
                <a:ea typeface="ＭＳ Ｐゴシック" panose="020B0600070205080204" pitchFamily="34" charset="-128"/>
              </a:defRPr>
            </a:lvl5pPr>
            <a:lvl6pPr marL="1355725"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1812925"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2270125"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2727325"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buClr>
                <a:srgbClr val="004F67"/>
              </a:buClr>
              <a:buSzPct val="150000"/>
            </a:pPr>
            <a:r>
              <a:rPr lang="fr-FR" altLang="fr-FR" sz="1600" b="1" dirty="0" smtClean="0">
                <a:solidFill>
                  <a:srgbClr val="7F7F7F"/>
                </a:solidFill>
                <a:latin typeface="ITC Quay Sans Com Black" panose="02000503060000020004" pitchFamily="2" charset="0"/>
              </a:rPr>
              <a:t>David LEMOINE</a:t>
            </a:r>
          </a:p>
          <a:p>
            <a:pPr eaLnBrk="0" hangingPunct="0">
              <a:buClr>
                <a:srgbClr val="004F67"/>
              </a:buClr>
              <a:buSzPct val="150000"/>
            </a:pPr>
            <a:r>
              <a:rPr lang="fr-FR" altLang="fr-FR" sz="1600" b="1" dirty="0" smtClean="0">
                <a:solidFill>
                  <a:srgbClr val="7F7F7F"/>
                </a:solidFill>
                <a:latin typeface="ITC Quay Sans Com Black" panose="02000503060000020004" pitchFamily="2" charset="0"/>
              </a:rPr>
              <a:t>Responsable des services clients APEC</a:t>
            </a:r>
            <a:endParaRPr lang="fr-FR" altLang="fr-FR" sz="1600" b="1" dirty="0">
              <a:solidFill>
                <a:srgbClr val="7F7F7F"/>
              </a:solidFill>
              <a:latin typeface="ITC Quay Sans Com Black" panose="02000503060000020004" pitchFamily="2" charset="0"/>
            </a:endParaRPr>
          </a:p>
        </p:txBody>
      </p:sp>
      <p:sp>
        <p:nvSpPr>
          <p:cNvPr id="6" name="Rectangle 2"/>
          <p:cNvSpPr txBox="1">
            <a:spLocks/>
          </p:cNvSpPr>
          <p:nvPr/>
        </p:nvSpPr>
        <p:spPr bwMode="auto">
          <a:xfrm>
            <a:off x="130074" y="1486251"/>
            <a:ext cx="6285716" cy="2333719"/>
          </a:xfrm>
          <a:prstGeom prst="rect">
            <a:avLst/>
          </a:prstGeom>
          <a:noFill/>
          <a:ln>
            <a:noFill/>
          </a:ln>
          <a:extLst/>
        </p:spPr>
        <p:txBody>
          <a:bodyPr/>
          <a:lstStyle>
            <a:lvl1pPr algn="l" defTabSz="457200" rtl="0" eaLnBrk="0" fontAlgn="base" hangingPunct="0">
              <a:lnSpc>
                <a:spcPts val="5500"/>
              </a:lnSpc>
              <a:spcBef>
                <a:spcPct val="0"/>
              </a:spcBef>
              <a:spcAft>
                <a:spcPct val="0"/>
              </a:spcAft>
              <a:defRPr sz="5500" b="1" kern="1200" smtClean="0">
                <a:solidFill>
                  <a:schemeClr val="tx2"/>
                </a:solidFill>
                <a:latin typeface="Arial" charset="0"/>
                <a:ea typeface="ＭＳ Ｐゴシック" pitchFamily="48" charset="-128"/>
                <a:cs typeface="+mj-cs"/>
              </a:defRPr>
            </a:lvl1pPr>
            <a:lvl2pPr algn="l" defTabSz="457200" rtl="0" eaLnBrk="0" fontAlgn="base" hangingPunct="0">
              <a:lnSpc>
                <a:spcPts val="4000"/>
              </a:lnSpc>
              <a:spcBef>
                <a:spcPct val="0"/>
              </a:spcBef>
              <a:spcAft>
                <a:spcPct val="0"/>
              </a:spcAft>
              <a:defRPr sz="4000" b="1">
                <a:solidFill>
                  <a:schemeClr val="tx2"/>
                </a:solidFill>
                <a:latin typeface="Arial" charset="0"/>
                <a:ea typeface="MS PGothic" pitchFamily="34" charset="-128"/>
                <a:cs typeface="ＭＳ Ｐゴシック" pitchFamily="-60" charset="-128"/>
              </a:defRPr>
            </a:lvl2pPr>
            <a:lvl3pPr algn="l" defTabSz="457200" rtl="0" eaLnBrk="0" fontAlgn="base" hangingPunct="0">
              <a:lnSpc>
                <a:spcPts val="4000"/>
              </a:lnSpc>
              <a:spcBef>
                <a:spcPct val="0"/>
              </a:spcBef>
              <a:spcAft>
                <a:spcPct val="0"/>
              </a:spcAft>
              <a:defRPr sz="4000" b="1">
                <a:solidFill>
                  <a:schemeClr val="tx2"/>
                </a:solidFill>
                <a:latin typeface="Arial" charset="0"/>
                <a:ea typeface="MS PGothic" pitchFamily="34" charset="-128"/>
                <a:cs typeface="ＭＳ Ｐゴシック" pitchFamily="-60" charset="-128"/>
              </a:defRPr>
            </a:lvl3pPr>
            <a:lvl4pPr algn="l" defTabSz="457200" rtl="0" eaLnBrk="0" fontAlgn="base" hangingPunct="0">
              <a:lnSpc>
                <a:spcPts val="4000"/>
              </a:lnSpc>
              <a:spcBef>
                <a:spcPct val="0"/>
              </a:spcBef>
              <a:spcAft>
                <a:spcPct val="0"/>
              </a:spcAft>
              <a:defRPr sz="4000" b="1">
                <a:solidFill>
                  <a:schemeClr val="tx2"/>
                </a:solidFill>
                <a:latin typeface="Arial" charset="0"/>
                <a:ea typeface="MS PGothic" pitchFamily="34" charset="-128"/>
                <a:cs typeface="ＭＳ Ｐゴシック" pitchFamily="-60" charset="-128"/>
              </a:defRPr>
            </a:lvl4pPr>
            <a:lvl5pPr algn="l" defTabSz="457200" rtl="0" eaLnBrk="0" fontAlgn="base" hangingPunct="0">
              <a:lnSpc>
                <a:spcPts val="4000"/>
              </a:lnSpc>
              <a:spcBef>
                <a:spcPct val="0"/>
              </a:spcBef>
              <a:spcAft>
                <a:spcPct val="0"/>
              </a:spcAft>
              <a:defRPr sz="4000" b="1">
                <a:solidFill>
                  <a:schemeClr val="tx2"/>
                </a:solidFill>
                <a:latin typeface="Arial" charset="0"/>
                <a:ea typeface="MS PGothic" pitchFamily="34" charset="-128"/>
                <a:cs typeface="ＭＳ Ｐゴシック" pitchFamily="-60" charset="-128"/>
              </a:defRPr>
            </a:lvl5pPr>
            <a:lvl6pPr marL="4572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6pPr>
            <a:lvl7pPr marL="9144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7pPr>
            <a:lvl8pPr marL="13716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8pPr>
            <a:lvl9pPr marL="18288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9pPr>
          </a:lstStyle>
          <a:p>
            <a:pPr defTabSz="179388">
              <a:lnSpc>
                <a:spcPct val="100000"/>
              </a:lnSpc>
              <a:defRPr/>
            </a:pPr>
            <a:r>
              <a:rPr lang="fr-FR" sz="2400" dirty="0" smtClean="0"/>
              <a:t>RH </a:t>
            </a:r>
            <a:r>
              <a:rPr lang="fr-FR" sz="2400" dirty="0"/>
              <a:t>: LE RECRUTEMENT ET LA FIDELISATION </a:t>
            </a:r>
            <a:r>
              <a:rPr lang="fr-FR" sz="2400" dirty="0" smtClean="0"/>
              <a:t>DES COLLABORATEURS,</a:t>
            </a:r>
          </a:p>
          <a:p>
            <a:pPr defTabSz="179388">
              <a:lnSpc>
                <a:spcPct val="100000"/>
              </a:lnSpc>
              <a:defRPr/>
            </a:pPr>
            <a:r>
              <a:rPr lang="fr-FR" sz="2400" dirty="0" smtClean="0"/>
              <a:t>2 </a:t>
            </a:r>
            <a:r>
              <a:rPr lang="fr-FR" sz="2400" dirty="0"/>
              <a:t>SUJETS CLES </a:t>
            </a:r>
            <a:r>
              <a:rPr lang="fr-FR" sz="3600" cap="all" dirty="0" smtClean="0">
                <a:solidFill>
                  <a:srgbClr val="005D6C"/>
                </a:solidFill>
                <a:latin typeface="ITC Quay Sans Com Black" panose="02000503060000020004" pitchFamily="2" charset="0"/>
                <a:ea typeface="Microsoft JhengHei" panose="020B0604030504040204" pitchFamily="34" charset="-120"/>
                <a:cs typeface="Gisha" panose="020B0502040204020203" pitchFamily="34" charset="-79"/>
              </a:rPr>
              <a:t>  </a:t>
            </a:r>
            <a:endParaRPr lang="fr-FR" sz="3600" cap="all" dirty="0">
              <a:solidFill>
                <a:srgbClr val="005D6C"/>
              </a:solidFill>
              <a:latin typeface="ITC Quay Sans Com Black" panose="02000503060000020004" pitchFamily="2" charset="0"/>
              <a:ea typeface="Microsoft JhengHei" panose="020B0604030504040204" pitchFamily="34" charset="-120"/>
              <a:cs typeface="Gisha" panose="020B0502040204020203" pitchFamily="34" charset="-79"/>
            </a:endParaRPr>
          </a:p>
        </p:txBody>
      </p:sp>
      <p:pic>
        <p:nvPicPr>
          <p:cNvPr id="2" name="Image 1"/>
          <p:cNvPicPr>
            <a:picLocks noChangeAspect="1"/>
          </p:cNvPicPr>
          <p:nvPr/>
        </p:nvPicPr>
        <p:blipFill>
          <a:blip r:embed="rId3"/>
          <a:stretch>
            <a:fillRect/>
          </a:stretch>
        </p:blipFill>
        <p:spPr>
          <a:xfrm>
            <a:off x="6158731" y="367469"/>
            <a:ext cx="5893062" cy="3452501"/>
          </a:xfrm>
          <a:prstGeom prst="rect">
            <a:avLst/>
          </a:prstGeom>
        </p:spPr>
      </p:pic>
    </p:spTree>
    <p:extLst>
      <p:ext uri="{BB962C8B-B14F-4D97-AF65-F5344CB8AC3E}">
        <p14:creationId xmlns:p14="http://schemas.microsoft.com/office/powerpoint/2010/main" val="91214602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837946" y="1734555"/>
            <a:ext cx="2483768" cy="2232248"/>
          </a:xfrm>
        </p:spPr>
        <p:txBody>
          <a:bodyPr/>
          <a:lstStyle/>
          <a:p>
            <a:pPr algn="ctr"/>
            <a:r>
              <a:rPr lang="fr-FR" dirty="0" smtClean="0"/>
              <a:t>	</a:t>
            </a:r>
            <a:r>
              <a:rPr lang="fr-FR" sz="2400" dirty="0"/>
              <a:t>Comment abordez-vous ces thèmes avec vos collaborateurs?</a:t>
            </a:r>
          </a:p>
        </p:txBody>
      </p:sp>
      <p:sp>
        <p:nvSpPr>
          <p:cNvPr id="3" name="Titre 2"/>
          <p:cNvSpPr>
            <a:spLocks noGrp="1"/>
          </p:cNvSpPr>
          <p:nvPr>
            <p:ph type="title"/>
          </p:nvPr>
        </p:nvSpPr>
        <p:spPr>
          <a:xfrm>
            <a:off x="219296" y="117656"/>
            <a:ext cx="10681676" cy="1133475"/>
          </a:xfrm>
        </p:spPr>
        <p:txBody>
          <a:bodyPr/>
          <a:lstStyle/>
          <a:p>
            <a:r>
              <a:rPr lang="fr-FR" dirty="0" smtClean="0">
                <a:solidFill>
                  <a:schemeClr val="tx2"/>
                </a:solidFill>
              </a:rPr>
              <a:t>Le sens au travail</a:t>
            </a:r>
            <a:endParaRPr lang="fr-FR" dirty="0">
              <a:solidFill>
                <a:schemeClr val="tx2"/>
              </a:solidFill>
            </a:endParaRPr>
          </a:p>
        </p:txBody>
      </p:sp>
      <p:graphicFrame>
        <p:nvGraphicFramePr>
          <p:cNvPr id="6" name="Diagramme 5"/>
          <p:cNvGraphicFramePr/>
          <p:nvPr>
            <p:extLst>
              <p:ext uri="{D42A27DB-BD31-4B8C-83A1-F6EECF244321}">
                <p14:modId xmlns:p14="http://schemas.microsoft.com/office/powerpoint/2010/main" val="1182564173"/>
              </p:ext>
            </p:extLst>
          </p:nvPr>
        </p:nvGraphicFramePr>
        <p:xfrm>
          <a:off x="2765884" y="601080"/>
          <a:ext cx="878497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8159" y="2973582"/>
            <a:ext cx="1737694" cy="173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785" y="3517404"/>
            <a:ext cx="3309542" cy="2813111"/>
          </a:xfrm>
          <a:prstGeom prst="rect">
            <a:avLst/>
          </a:prstGeom>
        </p:spPr>
      </p:pic>
    </p:spTree>
    <p:extLst>
      <p:ext uri="{BB962C8B-B14F-4D97-AF65-F5344CB8AC3E}">
        <p14:creationId xmlns:p14="http://schemas.microsoft.com/office/powerpoint/2010/main" val="25218334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14460"/>
            <a:ext cx="2953062" cy="3323625"/>
          </a:xfrm>
          <a:solidFill>
            <a:schemeClr val="bg1">
              <a:lumMod val="95000"/>
            </a:schemeClr>
          </a:solidFill>
        </p:spPr>
        <p:txBody>
          <a:bodyPr>
            <a:normAutofit/>
          </a:bodyPr>
          <a:lstStyle/>
          <a:p>
            <a:r>
              <a:rPr lang="fr-FR" sz="3200" b="1" dirty="0" smtClean="0"/>
              <a:t>Comment les entreprises recrutent-elles des cadres ?</a:t>
            </a:r>
            <a:endParaRPr lang="fr-FR" sz="3200" b="1" dirty="0"/>
          </a:p>
        </p:txBody>
      </p:sp>
      <p:pic>
        <p:nvPicPr>
          <p:cNvPr id="4" name="Espace réservé du contenu 3"/>
          <p:cNvPicPr>
            <a:picLocks noGrp="1" noChangeAspect="1"/>
          </p:cNvPicPr>
          <p:nvPr>
            <p:ph idx="1"/>
          </p:nvPr>
        </p:nvPicPr>
        <p:blipFill rotWithShape="1">
          <a:blip r:embed="rId3"/>
          <a:srcRect l="18897" t="44706" r="35599" b="35327"/>
          <a:stretch/>
        </p:blipFill>
        <p:spPr>
          <a:xfrm>
            <a:off x="3492707" y="2043687"/>
            <a:ext cx="8134205" cy="2855666"/>
          </a:xfrm>
          <a:prstGeom prst="rect">
            <a:avLst/>
          </a:prstGeom>
        </p:spPr>
      </p:pic>
    </p:spTree>
    <p:extLst>
      <p:ext uri="{BB962C8B-B14F-4D97-AF65-F5344CB8AC3E}">
        <p14:creationId xmlns:p14="http://schemas.microsoft.com/office/powerpoint/2010/main" val="337727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defRPr/>
            </a:pPr>
            <a:r>
              <a:rPr lang="fr-FR" smtClean="0"/>
              <a:t>Atelier Pratique RH “Rédiger une offre d’emploi attractive – Copyright Apec – Février 2016</a:t>
            </a:r>
            <a:endParaRPr lang="fr-FR" dirty="0"/>
          </a:p>
        </p:txBody>
      </p:sp>
      <p:pic>
        <p:nvPicPr>
          <p:cNvPr id="5" name="Image 4"/>
          <p:cNvPicPr>
            <a:picLocks noChangeAspect="1"/>
          </p:cNvPicPr>
          <p:nvPr/>
        </p:nvPicPr>
        <p:blipFill>
          <a:blip r:embed="rId2"/>
          <a:stretch>
            <a:fillRect/>
          </a:stretch>
        </p:blipFill>
        <p:spPr>
          <a:xfrm>
            <a:off x="4162819" y="749507"/>
            <a:ext cx="7379606" cy="4881747"/>
          </a:xfrm>
          <a:prstGeom prst="rect">
            <a:avLst/>
          </a:prstGeom>
        </p:spPr>
      </p:pic>
      <p:sp>
        <p:nvSpPr>
          <p:cNvPr id="7" name="Titre 1"/>
          <p:cNvSpPr txBox="1">
            <a:spLocks/>
          </p:cNvSpPr>
          <p:nvPr/>
        </p:nvSpPr>
        <p:spPr>
          <a:xfrm>
            <a:off x="94938" y="314123"/>
            <a:ext cx="3202898" cy="4313313"/>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ITC Quay Sans Com Black" panose="02000503060000020004" pitchFamily="2" charset="0"/>
                <a:ea typeface="+mj-ea"/>
                <a:cs typeface="+mj-cs"/>
              </a:defRPr>
            </a:lvl1pPr>
          </a:lstStyle>
          <a:p>
            <a:r>
              <a:rPr lang="fr-FR" sz="3200" b="1" dirty="0">
                <a:latin typeface="ITC Quay Sans Com Black" panose="02000503060000020004"/>
              </a:rPr>
              <a:t>L’OFFRE D’EMPLOI RESTE LE CANAL DE </a:t>
            </a:r>
            <a:r>
              <a:rPr lang="fr-FR" sz="3200" b="1" i="1" dirty="0">
                <a:latin typeface="ITC Quay Sans Com Black" panose="02000503060000020004"/>
              </a:rPr>
              <a:t>SOURCING</a:t>
            </a:r>
          </a:p>
          <a:p>
            <a:r>
              <a:rPr lang="fr-FR" sz="3200" b="1" dirty="0">
                <a:latin typeface="ITC Quay Sans Com Black" panose="02000503060000020004"/>
              </a:rPr>
              <a:t>PRIVILÉGIÉ PAR LES RECRUTEURS</a:t>
            </a:r>
          </a:p>
          <a:p>
            <a:pPr fontAlgn="auto">
              <a:spcAft>
                <a:spcPts val="0"/>
              </a:spcAft>
            </a:pPr>
            <a:endParaRPr lang="fr-FR" sz="3200" b="1" dirty="0"/>
          </a:p>
        </p:txBody>
      </p:sp>
    </p:spTree>
    <p:extLst>
      <p:ext uri="{BB962C8B-B14F-4D97-AF65-F5344CB8AC3E}">
        <p14:creationId xmlns:p14="http://schemas.microsoft.com/office/powerpoint/2010/main" val="4071327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4239" y="3762530"/>
            <a:ext cx="3621286" cy="2027583"/>
          </a:xfrm>
        </p:spPr>
        <p:txBody>
          <a:bodyPr>
            <a:normAutofit/>
          </a:bodyPr>
          <a:lstStyle/>
          <a:p>
            <a:r>
              <a:rPr lang="fr-FR" sz="2600" dirty="0" smtClean="0"/>
              <a:t>Quand j’utilise les réseaux sociaux, dans 6% des cas, je trouve le bon candidat</a:t>
            </a:r>
            <a:endParaRPr lang="fr-FR" sz="3400" b="1" dirty="0"/>
          </a:p>
        </p:txBody>
      </p:sp>
      <p:sp>
        <p:nvSpPr>
          <p:cNvPr id="3" name="Espace réservé du pied de page 2"/>
          <p:cNvSpPr>
            <a:spLocks noGrp="1"/>
          </p:cNvSpPr>
          <p:nvPr>
            <p:ph type="ftr" sz="quarter" idx="11"/>
          </p:nvPr>
        </p:nvSpPr>
        <p:spPr/>
        <p:txBody>
          <a:bodyPr/>
          <a:lstStyle/>
          <a:p>
            <a:pPr>
              <a:defRPr/>
            </a:pPr>
            <a:r>
              <a:rPr lang="fr-FR" smtClean="0"/>
              <a:t>Atelier Pratique RH “Rédiger une offre d’emploi attractive – Copyright Apec – Février 2016</a:t>
            </a:r>
            <a:endParaRPr lang="fr-FR" dirty="0"/>
          </a:p>
        </p:txBody>
      </p:sp>
      <p:pic>
        <p:nvPicPr>
          <p:cNvPr id="9" name="Image 8"/>
          <p:cNvPicPr>
            <a:picLocks noChangeAspect="1"/>
          </p:cNvPicPr>
          <p:nvPr/>
        </p:nvPicPr>
        <p:blipFill>
          <a:blip r:embed="rId3"/>
          <a:stretch>
            <a:fillRect/>
          </a:stretch>
        </p:blipFill>
        <p:spPr>
          <a:xfrm>
            <a:off x="4678041" y="845078"/>
            <a:ext cx="7286625" cy="4810125"/>
          </a:xfrm>
          <a:prstGeom prst="rect">
            <a:avLst/>
          </a:prstGeom>
        </p:spPr>
      </p:pic>
      <p:sp>
        <p:nvSpPr>
          <p:cNvPr id="13" name="Titre 1"/>
          <p:cNvSpPr txBox="1">
            <a:spLocks/>
          </p:cNvSpPr>
          <p:nvPr/>
        </p:nvSpPr>
        <p:spPr>
          <a:xfrm>
            <a:off x="454239" y="641269"/>
            <a:ext cx="2916273" cy="260887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ITC Quay Sans Com Black" panose="02000503060000020004" pitchFamily="2" charset="0"/>
                <a:ea typeface="+mj-ea"/>
                <a:cs typeface="+mj-cs"/>
              </a:defRPr>
            </a:lvl1pPr>
          </a:lstStyle>
          <a:p>
            <a:pPr fontAlgn="auto">
              <a:spcAft>
                <a:spcPts val="0"/>
              </a:spcAft>
            </a:pPr>
            <a:r>
              <a:rPr lang="fr-FR" sz="3200" b="1"/>
              <a:t>Efficacité des moyens de sourcing utilisés</a:t>
            </a:r>
            <a:br>
              <a:rPr lang="fr-FR" sz="3200" b="1"/>
            </a:br>
            <a:endParaRPr lang="fr-FR" sz="3200" b="1" dirty="0"/>
          </a:p>
        </p:txBody>
      </p:sp>
      <p:cxnSp>
        <p:nvCxnSpPr>
          <p:cNvPr id="14" name="Connecteur droit avec flèche 13"/>
          <p:cNvCxnSpPr/>
          <p:nvPr/>
        </p:nvCxnSpPr>
        <p:spPr>
          <a:xfrm flipV="1">
            <a:off x="3927423" y="3582649"/>
            <a:ext cx="3207895" cy="94438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59043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0271" y="1993278"/>
            <a:ext cx="7214458" cy="4401205"/>
          </a:xfrm>
          <a:prstGeom prst="rect">
            <a:avLst/>
          </a:prstGeom>
        </p:spPr>
        <p:txBody>
          <a:bodyPr wrap="square">
            <a:spAutoFit/>
          </a:bodyPr>
          <a:lstStyle/>
          <a:p>
            <a:pPr marL="742950" indent="-742950">
              <a:buFont typeface="Arial" panose="020B0604020202020204" pitchFamily="34" charset="0"/>
              <a:buChar char="•"/>
            </a:pPr>
            <a:r>
              <a:rPr lang="fr-FR" sz="2800" b="1" dirty="0" smtClean="0">
                <a:solidFill>
                  <a:schemeClr val="accent1">
                    <a:lumMod val="75000"/>
                  </a:schemeClr>
                </a:solidFill>
                <a:latin typeface="ITC Quay Sans Com Book" panose="02000506040000020004" pitchFamily="2" charset="0"/>
              </a:rPr>
              <a:t>74%</a:t>
            </a:r>
            <a:r>
              <a:rPr lang="fr-FR" sz="2800" dirty="0" smtClean="0">
                <a:solidFill>
                  <a:schemeClr val="accent1">
                    <a:lumMod val="75000"/>
                  </a:schemeClr>
                </a:solidFill>
                <a:latin typeface="ITC Quay Sans Com Book" panose="02000506040000020004" pitchFamily="2" charset="0"/>
              </a:rPr>
              <a:t> des </a:t>
            </a:r>
            <a:r>
              <a:rPr lang="fr-FR" sz="2800" dirty="0">
                <a:solidFill>
                  <a:schemeClr val="accent1">
                    <a:lumMod val="75000"/>
                  </a:schemeClr>
                </a:solidFill>
                <a:latin typeface="ITC Quay Sans Com Book" panose="02000506040000020004" pitchFamily="2" charset="0"/>
              </a:rPr>
              <a:t>candidats ne reçoivent pas de réponse lorsqu’ils </a:t>
            </a:r>
            <a:r>
              <a:rPr lang="fr-FR" sz="2800" dirty="0" smtClean="0">
                <a:solidFill>
                  <a:schemeClr val="accent1">
                    <a:lumMod val="75000"/>
                  </a:schemeClr>
                </a:solidFill>
                <a:latin typeface="ITC Quay Sans Com Book" panose="02000506040000020004" pitchFamily="2" charset="0"/>
              </a:rPr>
              <a:t>postulent</a:t>
            </a:r>
          </a:p>
          <a:p>
            <a:pPr marL="342900" indent="-342900">
              <a:buFont typeface="Arial" panose="020B0604020202020204" pitchFamily="34" charset="0"/>
              <a:buChar char="•"/>
            </a:pPr>
            <a:endParaRPr lang="fr-FR" sz="2800" dirty="0">
              <a:solidFill>
                <a:schemeClr val="accent1">
                  <a:lumMod val="75000"/>
                </a:schemeClr>
              </a:solidFill>
              <a:latin typeface="ITC Quay Sans Com Book" panose="02000506040000020004" pitchFamily="2" charset="0"/>
            </a:endParaRPr>
          </a:p>
          <a:p>
            <a:pPr marL="742950" indent="-742950">
              <a:buFont typeface="Arial" panose="020B0604020202020204" pitchFamily="34" charset="0"/>
              <a:buChar char="•"/>
            </a:pPr>
            <a:r>
              <a:rPr lang="fr-FR" sz="2800" b="1" dirty="0" smtClean="0">
                <a:solidFill>
                  <a:schemeClr val="accent1">
                    <a:lumMod val="75000"/>
                  </a:schemeClr>
                </a:solidFill>
                <a:latin typeface="ITC Quay Sans Com Book" panose="02000506040000020004" pitchFamily="2" charset="0"/>
              </a:rPr>
              <a:t>75% </a:t>
            </a:r>
            <a:r>
              <a:rPr lang="fr-FR" sz="2800" dirty="0" smtClean="0">
                <a:solidFill>
                  <a:schemeClr val="accent1">
                    <a:lumMod val="75000"/>
                  </a:schemeClr>
                </a:solidFill>
                <a:latin typeface="ITC Quay Sans Com Book" panose="02000506040000020004" pitchFamily="2" charset="0"/>
              </a:rPr>
              <a:t>des candidats se </a:t>
            </a:r>
            <a:r>
              <a:rPr lang="fr-FR" sz="2800" dirty="0">
                <a:solidFill>
                  <a:schemeClr val="accent1">
                    <a:lumMod val="75000"/>
                  </a:schemeClr>
                </a:solidFill>
                <a:latin typeface="ITC Quay Sans Com Book" panose="02000506040000020004" pitchFamily="2" charset="0"/>
              </a:rPr>
              <a:t>renseignent sur </a:t>
            </a:r>
            <a:r>
              <a:rPr lang="fr-FR" sz="2800" dirty="0" smtClean="0">
                <a:solidFill>
                  <a:schemeClr val="accent1">
                    <a:lumMod val="75000"/>
                  </a:schemeClr>
                </a:solidFill>
                <a:latin typeface="ITC Quay Sans Com Book" panose="02000506040000020004" pitchFamily="2" charset="0"/>
              </a:rPr>
              <a:t>l’entreprise </a:t>
            </a:r>
            <a:r>
              <a:rPr lang="fr-FR" sz="2800" dirty="0">
                <a:solidFill>
                  <a:schemeClr val="accent1">
                    <a:lumMod val="75000"/>
                  </a:schemeClr>
                </a:solidFill>
                <a:latin typeface="ITC Quay Sans Com Book" panose="02000506040000020004" pitchFamily="2" charset="0"/>
              </a:rPr>
              <a:t>avant de </a:t>
            </a:r>
            <a:r>
              <a:rPr lang="fr-FR" sz="2800" dirty="0" smtClean="0">
                <a:solidFill>
                  <a:schemeClr val="accent1">
                    <a:lumMod val="75000"/>
                  </a:schemeClr>
                </a:solidFill>
                <a:latin typeface="ITC Quay Sans Com Book" panose="02000506040000020004" pitchFamily="2" charset="0"/>
              </a:rPr>
              <a:t>postuler</a:t>
            </a:r>
          </a:p>
          <a:p>
            <a:endParaRPr lang="fr-FR" sz="2800" dirty="0">
              <a:solidFill>
                <a:schemeClr val="accent1">
                  <a:lumMod val="75000"/>
                </a:schemeClr>
              </a:solidFill>
              <a:latin typeface="ITC Quay Sans Com Book" panose="02000506040000020004" pitchFamily="2" charset="0"/>
            </a:endParaRPr>
          </a:p>
          <a:p>
            <a:pPr marL="742950" indent="-742950">
              <a:buFont typeface="Arial" panose="020B0604020202020204" pitchFamily="34" charset="0"/>
              <a:buChar char="•"/>
            </a:pPr>
            <a:r>
              <a:rPr lang="fr-FR" sz="2800" b="1" dirty="0" smtClean="0">
                <a:solidFill>
                  <a:schemeClr val="accent1">
                    <a:lumMod val="75000"/>
                  </a:schemeClr>
                </a:solidFill>
                <a:latin typeface="ITC Quay Sans Com Book" panose="02000506040000020004" pitchFamily="2" charset="0"/>
              </a:rPr>
              <a:t>70% </a:t>
            </a:r>
            <a:r>
              <a:rPr lang="fr-FR" sz="2800" dirty="0" smtClean="0">
                <a:solidFill>
                  <a:schemeClr val="accent1">
                    <a:lumMod val="75000"/>
                  </a:schemeClr>
                </a:solidFill>
                <a:latin typeface="ITC Quay Sans Com Book" panose="02000506040000020004" pitchFamily="2" charset="0"/>
              </a:rPr>
              <a:t>ont </a:t>
            </a:r>
            <a:r>
              <a:rPr lang="fr-FR" sz="2800" dirty="0">
                <a:solidFill>
                  <a:schemeClr val="accent1">
                    <a:lumMod val="75000"/>
                  </a:schemeClr>
                </a:solidFill>
                <a:latin typeface="ITC Quay Sans Com Book" panose="02000506040000020004" pitchFamily="2" charset="0"/>
              </a:rPr>
              <a:t>passé au moins une heure à faire des recherches </a:t>
            </a:r>
            <a:endParaRPr lang="fr-FR" sz="2800" dirty="0" smtClean="0">
              <a:solidFill>
                <a:schemeClr val="accent1">
                  <a:lumMod val="75000"/>
                </a:schemeClr>
              </a:solidFill>
              <a:latin typeface="ITC Quay Sans Com Book" panose="02000506040000020004" pitchFamily="2" charset="0"/>
            </a:endParaRPr>
          </a:p>
          <a:p>
            <a:pPr marL="342900" indent="-342900">
              <a:buFont typeface="Arial" panose="020B0604020202020204" pitchFamily="34" charset="0"/>
              <a:buChar char="•"/>
            </a:pPr>
            <a:endParaRPr lang="fr-FR" sz="2800" dirty="0">
              <a:solidFill>
                <a:schemeClr val="accent1">
                  <a:lumMod val="75000"/>
                </a:schemeClr>
              </a:solidFill>
              <a:latin typeface="ITC Quay Sans Com Book" panose="02000506040000020004" pitchFamily="2" charset="0"/>
            </a:endParaRPr>
          </a:p>
          <a:p>
            <a:pPr marL="742950" indent="-742950">
              <a:buFont typeface="Arial" panose="020B0604020202020204" pitchFamily="34" charset="0"/>
              <a:buChar char="•"/>
            </a:pPr>
            <a:r>
              <a:rPr lang="fr-FR" sz="2800" b="1" dirty="0" smtClean="0">
                <a:solidFill>
                  <a:schemeClr val="accent1">
                    <a:lumMod val="75000"/>
                  </a:schemeClr>
                </a:solidFill>
                <a:latin typeface="ITC Quay Sans Com Book" panose="02000506040000020004" pitchFamily="2" charset="0"/>
              </a:rPr>
              <a:t>25% </a:t>
            </a:r>
            <a:r>
              <a:rPr lang="fr-FR" sz="2800" dirty="0" smtClean="0">
                <a:solidFill>
                  <a:schemeClr val="accent1">
                    <a:lumMod val="75000"/>
                  </a:schemeClr>
                </a:solidFill>
                <a:latin typeface="ITC Quay Sans Com Book" panose="02000506040000020004" pitchFamily="2" charset="0"/>
              </a:rPr>
              <a:t>y </a:t>
            </a:r>
            <a:r>
              <a:rPr lang="fr-FR" sz="2800" dirty="0">
                <a:solidFill>
                  <a:schemeClr val="accent1">
                    <a:lumMod val="75000"/>
                  </a:schemeClr>
                </a:solidFill>
                <a:latin typeface="ITC Quay Sans Com Book" panose="02000506040000020004" pitchFamily="2" charset="0"/>
              </a:rPr>
              <a:t>ont passé trois heures ou plus </a:t>
            </a:r>
          </a:p>
        </p:txBody>
      </p:sp>
      <p:sp>
        <p:nvSpPr>
          <p:cNvPr id="4" name="Rectangle 3"/>
          <p:cNvSpPr/>
          <p:nvPr/>
        </p:nvSpPr>
        <p:spPr>
          <a:xfrm>
            <a:off x="7201252" y="5979810"/>
            <a:ext cx="2953053" cy="230832"/>
          </a:xfrm>
          <a:prstGeom prst="rect">
            <a:avLst/>
          </a:prstGeom>
        </p:spPr>
        <p:txBody>
          <a:bodyPr wrap="none">
            <a:spAutoFit/>
          </a:bodyPr>
          <a:lstStyle/>
          <a:p>
            <a:r>
              <a:rPr lang="en-US" sz="900" dirty="0">
                <a:latin typeface="Calibri" panose="020F0502020204030204" pitchFamily="34" charset="0"/>
              </a:rPr>
              <a:t>Source : careerArc/ Hoyt: CareerXRoads Study for Monster </a:t>
            </a:r>
            <a:endParaRPr lang="fr-FR" sz="900" dirty="0">
              <a:latin typeface="Calibri" panose="020F0502020204030204" pitchFamily="34" charset="0"/>
            </a:endParaRPr>
          </a:p>
        </p:txBody>
      </p:sp>
      <p:sp>
        <p:nvSpPr>
          <p:cNvPr id="5" name="Titre 1"/>
          <p:cNvSpPr txBox="1">
            <a:spLocks/>
          </p:cNvSpPr>
          <p:nvPr/>
        </p:nvSpPr>
        <p:spPr>
          <a:xfrm>
            <a:off x="1024127" y="271510"/>
            <a:ext cx="11167873" cy="128277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ITC Quay Sans Com Black" panose="02000503060000020004" pitchFamily="2" charset="0"/>
                <a:ea typeface="+mj-ea"/>
                <a:cs typeface="+mj-cs"/>
              </a:defRPr>
            </a:lvl1pPr>
          </a:lstStyle>
          <a:p>
            <a:pPr fontAlgn="auto">
              <a:spcAft>
                <a:spcPts val="0"/>
              </a:spcAft>
            </a:pPr>
            <a:r>
              <a:rPr lang="fr-FR" sz="3600" b="1" dirty="0" smtClean="0"/>
              <a:t>Ne jamais oublier :</a:t>
            </a:r>
            <a:br>
              <a:rPr lang="fr-FR" sz="3600" b="1" dirty="0" smtClean="0"/>
            </a:br>
            <a:r>
              <a:rPr lang="fr-FR" sz="3200" dirty="0" smtClean="0"/>
              <a:t>Les candidats non retenus sont toujours plus nombreux que ceux qui sont recrutés</a:t>
            </a:r>
            <a:endParaRPr lang="fr-FR" sz="3200"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647" y="2044168"/>
            <a:ext cx="3443547" cy="1942376"/>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r="66381"/>
          <a:stretch/>
        </p:blipFill>
        <p:spPr>
          <a:xfrm>
            <a:off x="673190" y="2044168"/>
            <a:ext cx="701873" cy="695908"/>
          </a:xfrm>
          <a:prstGeom prst="rect">
            <a:avLst/>
          </a:prstGeom>
        </p:spPr>
      </p:pic>
    </p:spTree>
    <p:extLst>
      <p:ext uri="{BB962C8B-B14F-4D97-AF65-F5344CB8AC3E}">
        <p14:creationId xmlns:p14="http://schemas.microsoft.com/office/powerpoint/2010/main" val="9412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0"/>
            <a:ext cx="10518515" cy="1737360"/>
          </a:xfrm>
        </p:spPr>
        <p:txBody>
          <a:bodyPr/>
          <a:lstStyle/>
          <a:p>
            <a:r>
              <a:rPr lang="fr-FR" dirty="0" smtClean="0">
                <a:solidFill>
                  <a:schemeClr val="bg1">
                    <a:lumMod val="50000"/>
                  </a:schemeClr>
                </a:solidFill>
              </a:rPr>
              <a:t>L’expérience candidat revisitée</a:t>
            </a:r>
            <a:endParaRPr lang="fr-FR" dirty="0">
              <a:solidFill>
                <a:schemeClr val="bg1">
                  <a:lumMod val="50000"/>
                </a:schemeClr>
              </a:solidFill>
            </a:endParaRPr>
          </a:p>
        </p:txBody>
      </p:sp>
      <p:sp>
        <p:nvSpPr>
          <p:cNvPr id="8" name="ZoneTexte 7"/>
          <p:cNvSpPr txBox="1"/>
          <p:nvPr/>
        </p:nvSpPr>
        <p:spPr>
          <a:xfrm>
            <a:off x="1448548" y="2876126"/>
            <a:ext cx="1741715" cy="1308050"/>
          </a:xfrm>
          <a:prstGeom prst="rect">
            <a:avLst/>
          </a:prstGeom>
          <a:noFill/>
        </p:spPr>
        <p:txBody>
          <a:bodyPr wrap="square" rtlCol="0">
            <a:spAutoFit/>
          </a:bodyPr>
          <a:lstStyle/>
          <a:p>
            <a:r>
              <a:rPr lang="fr-FR" b="1" dirty="0" smtClean="0">
                <a:latin typeface="ITC Quay Sans Com Book" panose="02000506040000020004"/>
              </a:rPr>
              <a:t>Informations</a:t>
            </a:r>
          </a:p>
          <a:p>
            <a:pPr algn="r"/>
            <a:r>
              <a:rPr lang="fr-FR" sz="1100" dirty="0">
                <a:latin typeface="ITC Quay Sans Com Book" panose="02000506040000020004"/>
              </a:rPr>
              <a:t>Processus de recrutement</a:t>
            </a:r>
          </a:p>
          <a:p>
            <a:pPr algn="r"/>
            <a:r>
              <a:rPr lang="fr-FR" sz="1100" dirty="0" smtClean="0">
                <a:latin typeface="ITC Quay Sans Com Book" panose="02000506040000020004"/>
              </a:rPr>
              <a:t>Entreprise</a:t>
            </a:r>
          </a:p>
          <a:p>
            <a:pPr algn="r"/>
            <a:r>
              <a:rPr lang="fr-FR" sz="1100" dirty="0">
                <a:latin typeface="ITC Quay Sans Com Book" panose="02000506040000020004"/>
              </a:rPr>
              <a:t>Secteur</a:t>
            </a:r>
          </a:p>
          <a:p>
            <a:pPr algn="r"/>
            <a:r>
              <a:rPr lang="fr-FR" sz="1100" dirty="0" smtClean="0">
                <a:latin typeface="ITC Quay Sans Com Book" panose="02000506040000020004"/>
              </a:rPr>
              <a:t>Poste</a:t>
            </a:r>
          </a:p>
          <a:p>
            <a:pPr algn="r"/>
            <a:r>
              <a:rPr lang="fr-FR" sz="1100" dirty="0" smtClean="0">
                <a:latin typeface="ITC Quay Sans Com Book" panose="02000506040000020004"/>
              </a:rPr>
              <a:t>Lieu</a:t>
            </a:r>
          </a:p>
        </p:txBody>
      </p:sp>
      <p:sp>
        <p:nvSpPr>
          <p:cNvPr id="10" name="ZoneTexte 9"/>
          <p:cNvSpPr txBox="1"/>
          <p:nvPr/>
        </p:nvSpPr>
        <p:spPr>
          <a:xfrm>
            <a:off x="2349216" y="4351018"/>
            <a:ext cx="2387676" cy="1138773"/>
          </a:xfrm>
          <a:prstGeom prst="rect">
            <a:avLst/>
          </a:prstGeom>
          <a:noFill/>
        </p:spPr>
        <p:txBody>
          <a:bodyPr wrap="square" rtlCol="0">
            <a:spAutoFit/>
          </a:bodyPr>
          <a:lstStyle/>
          <a:p>
            <a:r>
              <a:rPr lang="fr-FR" b="1" dirty="0" smtClean="0">
                <a:latin typeface="ITC Quay Sans Com Book" panose="02000506040000020004"/>
              </a:rPr>
              <a:t>Candidature facile</a:t>
            </a:r>
          </a:p>
          <a:p>
            <a:pPr algn="r"/>
            <a:r>
              <a:rPr lang="fr-FR" sz="1100" dirty="0">
                <a:latin typeface="ITC Quay Sans Com Book" panose="02000506040000020004"/>
              </a:rPr>
              <a:t>Via Réseaux sociaux</a:t>
            </a:r>
          </a:p>
          <a:p>
            <a:pPr algn="r"/>
            <a:r>
              <a:rPr lang="fr-FR" sz="1100" dirty="0" smtClean="0">
                <a:latin typeface="ITC Quay Sans Com Book" panose="02000506040000020004"/>
              </a:rPr>
              <a:t>Sans CV ou lettre</a:t>
            </a:r>
          </a:p>
          <a:p>
            <a:pPr algn="r"/>
            <a:r>
              <a:rPr lang="fr-FR" sz="1100" dirty="0">
                <a:latin typeface="ITC Quay Sans Com Book" panose="02000506040000020004"/>
              </a:rPr>
              <a:t>Via Cloud</a:t>
            </a:r>
          </a:p>
          <a:p>
            <a:pPr algn="r"/>
            <a:r>
              <a:rPr lang="fr-FR" sz="1100" dirty="0" smtClean="0">
                <a:latin typeface="ITC Quay Sans Com Book" panose="02000506040000020004"/>
              </a:rPr>
              <a:t>En un clic</a:t>
            </a:r>
          </a:p>
        </p:txBody>
      </p:sp>
      <p:sp>
        <p:nvSpPr>
          <p:cNvPr id="12" name="ZoneTexte 11"/>
          <p:cNvSpPr txBox="1"/>
          <p:nvPr/>
        </p:nvSpPr>
        <p:spPr>
          <a:xfrm>
            <a:off x="784526" y="6232027"/>
            <a:ext cx="10141491" cy="461665"/>
          </a:xfrm>
          <a:prstGeom prst="rect">
            <a:avLst/>
          </a:prstGeom>
          <a:noFill/>
        </p:spPr>
        <p:txBody>
          <a:bodyPr wrap="square" rtlCol="0">
            <a:spAutoFit/>
          </a:bodyPr>
          <a:lstStyle/>
          <a:p>
            <a:pPr algn="ctr"/>
            <a:r>
              <a:rPr lang="fr-FR" dirty="0" smtClean="0">
                <a:latin typeface="ITC Quay Sans Com Book" panose="02000506040000020004"/>
              </a:rPr>
              <a:t>Echanges possibles tout au long du processus</a:t>
            </a:r>
          </a:p>
        </p:txBody>
      </p:sp>
      <p:sp>
        <p:nvSpPr>
          <p:cNvPr id="13" name="ZoneTexte 12"/>
          <p:cNvSpPr txBox="1"/>
          <p:nvPr/>
        </p:nvSpPr>
        <p:spPr>
          <a:xfrm>
            <a:off x="7458164" y="4254205"/>
            <a:ext cx="2720157" cy="1308050"/>
          </a:xfrm>
          <a:prstGeom prst="rect">
            <a:avLst/>
          </a:prstGeom>
          <a:noFill/>
        </p:spPr>
        <p:txBody>
          <a:bodyPr wrap="square" rtlCol="0">
            <a:spAutoFit/>
          </a:bodyPr>
          <a:lstStyle/>
          <a:p>
            <a:r>
              <a:rPr lang="fr-FR" b="1" dirty="0" smtClean="0">
                <a:latin typeface="ITC Quay Sans Com Book" panose="02000506040000020004"/>
              </a:rPr>
              <a:t>Entretiens de qualité</a:t>
            </a:r>
          </a:p>
          <a:p>
            <a:r>
              <a:rPr lang="fr-FR" sz="1100" dirty="0">
                <a:latin typeface="ITC Quay Sans Com Book" panose="02000506040000020004"/>
              </a:rPr>
              <a:t>A pu s’exprimer pleinement</a:t>
            </a:r>
          </a:p>
          <a:p>
            <a:r>
              <a:rPr lang="fr-FR" sz="1100" dirty="0" smtClean="0">
                <a:latin typeface="ITC Quay Sans Com Book" panose="02000506040000020004"/>
              </a:rPr>
              <a:t>Flexibilité</a:t>
            </a:r>
          </a:p>
          <a:p>
            <a:r>
              <a:rPr lang="fr-FR" sz="1100" dirty="0" smtClean="0">
                <a:latin typeface="ITC Quay Sans Com Book" panose="02000506040000020004"/>
              </a:rPr>
              <a:t>Cordialité </a:t>
            </a:r>
          </a:p>
          <a:p>
            <a:r>
              <a:rPr lang="fr-FR" sz="1100" dirty="0" smtClean="0">
                <a:latin typeface="ITC Quay Sans Com Book" panose="02000506040000020004"/>
              </a:rPr>
              <a:t>Respect</a:t>
            </a:r>
          </a:p>
          <a:p>
            <a:r>
              <a:rPr lang="fr-FR" sz="1100" dirty="0" smtClean="0">
                <a:latin typeface="ITC Quay Sans Com Book" panose="02000506040000020004"/>
              </a:rPr>
              <a:t>2 à 3 maxi</a:t>
            </a:r>
          </a:p>
        </p:txBody>
      </p:sp>
      <p:sp>
        <p:nvSpPr>
          <p:cNvPr id="14" name="ZoneTexte 13"/>
          <p:cNvSpPr txBox="1"/>
          <p:nvPr/>
        </p:nvSpPr>
        <p:spPr>
          <a:xfrm>
            <a:off x="8674099" y="2970174"/>
            <a:ext cx="1954317" cy="969496"/>
          </a:xfrm>
          <a:prstGeom prst="rect">
            <a:avLst/>
          </a:prstGeom>
          <a:noFill/>
        </p:spPr>
        <p:txBody>
          <a:bodyPr wrap="square" rtlCol="0">
            <a:spAutoFit/>
          </a:bodyPr>
          <a:lstStyle/>
          <a:p>
            <a:r>
              <a:rPr lang="fr-FR" b="1" dirty="0" smtClean="0">
                <a:latin typeface="ITC Quay Sans Com Book" panose="02000506040000020004"/>
              </a:rPr>
              <a:t>Retour Rapide</a:t>
            </a:r>
          </a:p>
          <a:p>
            <a:r>
              <a:rPr lang="fr-FR" sz="1100" dirty="0" smtClean="0">
                <a:latin typeface="ITC Quay Sans Com Book" panose="02000506040000020004"/>
              </a:rPr>
              <a:t>Moins de 8 jours</a:t>
            </a:r>
          </a:p>
          <a:p>
            <a:r>
              <a:rPr lang="fr-FR" sz="1100" dirty="0" smtClean="0">
                <a:latin typeface="ITC Quay Sans Com Book" panose="02000506040000020004"/>
              </a:rPr>
              <a:t>Par téléphone</a:t>
            </a:r>
          </a:p>
          <a:p>
            <a:r>
              <a:rPr lang="fr-FR" sz="1100" dirty="0" smtClean="0">
                <a:latin typeface="ITC Quay Sans Com Book" panose="02000506040000020004"/>
              </a:rPr>
              <a:t>Conseils</a:t>
            </a:r>
            <a:endParaRPr lang="fr-FR" sz="1100" dirty="0">
              <a:latin typeface="ITC Quay Sans Com Book" panose="02000506040000020004"/>
            </a:endParaRPr>
          </a:p>
        </p:txBody>
      </p:sp>
      <p:sp>
        <p:nvSpPr>
          <p:cNvPr id="15" name="ZoneTexte 14"/>
          <p:cNvSpPr txBox="1"/>
          <p:nvPr/>
        </p:nvSpPr>
        <p:spPr>
          <a:xfrm>
            <a:off x="5248720" y="5093254"/>
            <a:ext cx="1854200" cy="1138773"/>
          </a:xfrm>
          <a:prstGeom prst="rect">
            <a:avLst/>
          </a:prstGeom>
          <a:noFill/>
        </p:spPr>
        <p:txBody>
          <a:bodyPr wrap="square" rtlCol="0">
            <a:spAutoFit/>
          </a:bodyPr>
          <a:lstStyle/>
          <a:p>
            <a:r>
              <a:rPr lang="fr-FR" b="1" dirty="0" smtClean="0">
                <a:latin typeface="ITC Quay Sans Com Book" panose="02000506040000020004"/>
              </a:rPr>
              <a:t>Retour Rapide</a:t>
            </a:r>
          </a:p>
          <a:p>
            <a:r>
              <a:rPr lang="fr-FR" sz="1100" dirty="0" smtClean="0">
                <a:latin typeface="ITC Quay Sans Com Book" panose="02000506040000020004"/>
              </a:rPr>
              <a:t>Personnalisé</a:t>
            </a:r>
          </a:p>
          <a:p>
            <a:r>
              <a:rPr lang="fr-FR" sz="1100" dirty="0" smtClean="0">
                <a:latin typeface="ITC Quay Sans Com Book" panose="02000506040000020004"/>
              </a:rPr>
              <a:t>Information sur</a:t>
            </a:r>
          </a:p>
          <a:p>
            <a:r>
              <a:rPr lang="fr-FR" sz="1100" dirty="0" smtClean="0">
                <a:latin typeface="ITC Quay Sans Com Book" panose="02000506040000020004"/>
              </a:rPr>
              <a:t> suivi de sa candidature</a:t>
            </a:r>
          </a:p>
          <a:p>
            <a:endParaRPr lang="fr-FR" sz="1100" dirty="0">
              <a:latin typeface="ITC Quay Sans Com Book" panose="02000506040000020004"/>
            </a:endParaRPr>
          </a:p>
        </p:txBody>
      </p:sp>
      <p:sp>
        <p:nvSpPr>
          <p:cNvPr id="16" name="ZoneTexte 15"/>
          <p:cNvSpPr txBox="1"/>
          <p:nvPr/>
        </p:nvSpPr>
        <p:spPr>
          <a:xfrm>
            <a:off x="10454424" y="1522497"/>
            <a:ext cx="1468672" cy="969496"/>
          </a:xfrm>
          <a:prstGeom prst="rect">
            <a:avLst/>
          </a:prstGeom>
          <a:noFill/>
        </p:spPr>
        <p:txBody>
          <a:bodyPr wrap="none" rtlCol="0">
            <a:spAutoFit/>
          </a:bodyPr>
          <a:lstStyle/>
          <a:p>
            <a:r>
              <a:rPr lang="fr-FR" b="1" dirty="0" smtClean="0">
                <a:latin typeface="ITC Quay Sans Com Book" panose="02000506040000020004"/>
              </a:rPr>
              <a:t>Intégration</a:t>
            </a:r>
          </a:p>
          <a:p>
            <a:r>
              <a:rPr lang="fr-FR" sz="1100" dirty="0" smtClean="0">
                <a:latin typeface="ITC Quay Sans Com Book" panose="02000506040000020004"/>
              </a:rPr>
              <a:t>Pré-intégration</a:t>
            </a:r>
          </a:p>
          <a:p>
            <a:r>
              <a:rPr lang="fr-FR" sz="1100" dirty="0" err="1" smtClean="0">
                <a:latin typeface="ITC Quay Sans Com Book" panose="02000506040000020004"/>
              </a:rPr>
              <a:t>Welcome</a:t>
            </a:r>
            <a:r>
              <a:rPr lang="fr-FR" sz="1100" dirty="0" smtClean="0">
                <a:latin typeface="ITC Quay Sans Com Book" panose="02000506040000020004"/>
              </a:rPr>
              <a:t> pack</a:t>
            </a:r>
          </a:p>
          <a:p>
            <a:r>
              <a:rPr lang="fr-FR" sz="1100" dirty="0" smtClean="0">
                <a:latin typeface="ITC Quay Sans Com Book" panose="02000506040000020004"/>
              </a:rPr>
              <a:t>Référent</a:t>
            </a:r>
            <a:endParaRPr lang="fr-FR" sz="1100" dirty="0">
              <a:latin typeface="ITC Quay Sans Com Book" panose="02000506040000020004"/>
            </a:endParaRPr>
          </a:p>
        </p:txBody>
      </p:sp>
      <p:sp>
        <p:nvSpPr>
          <p:cNvPr id="17" name="ZoneTexte 16"/>
          <p:cNvSpPr txBox="1"/>
          <p:nvPr/>
        </p:nvSpPr>
        <p:spPr>
          <a:xfrm>
            <a:off x="132807" y="1468437"/>
            <a:ext cx="2186599" cy="1138773"/>
          </a:xfrm>
          <a:prstGeom prst="rect">
            <a:avLst/>
          </a:prstGeom>
          <a:noFill/>
        </p:spPr>
        <p:txBody>
          <a:bodyPr wrap="square" rtlCol="0">
            <a:spAutoFit/>
          </a:bodyPr>
          <a:lstStyle/>
          <a:p>
            <a:r>
              <a:rPr lang="fr-FR" b="1" dirty="0" smtClean="0">
                <a:latin typeface="ITC Quay Sans Com Book" panose="02000506040000020004"/>
              </a:rPr>
              <a:t>Exposition</a:t>
            </a:r>
          </a:p>
          <a:p>
            <a:r>
              <a:rPr lang="fr-FR" sz="1100" dirty="0" smtClean="0">
                <a:latin typeface="ITC Quay Sans Com Book" panose="02000506040000020004"/>
              </a:rPr>
              <a:t>Site , Réseaux sociaux , évènements, Salon, forum, école, Réseau personnel</a:t>
            </a:r>
          </a:p>
          <a:p>
            <a:r>
              <a:rPr lang="fr-FR" sz="1100" dirty="0" smtClean="0">
                <a:latin typeface="ITC Quay Sans Com Book" panose="02000506040000020004"/>
              </a:rPr>
              <a:t>Cv thèque, chasse, Presse, Offre</a:t>
            </a:r>
            <a:endParaRPr lang="fr-FR" sz="1100" dirty="0">
              <a:latin typeface="ITC Quay Sans Com Book" panose="02000506040000020004"/>
            </a:endParaRPr>
          </a:p>
          <a:p>
            <a:pPr algn="r"/>
            <a:endParaRPr lang="fr-FR" sz="1100" dirty="0">
              <a:latin typeface="ITC Quay Sans Com Book" panose="02000506040000020004"/>
            </a:endParaRPr>
          </a:p>
        </p:txBody>
      </p:sp>
      <p:sp>
        <p:nvSpPr>
          <p:cNvPr id="25" name="AutoShape 2" descr="Résultat de recherche d'images pour &quot;candidat recrutement heureux&quot;">
            <a:hlinkClick r:id="rId2"/>
          </p:cNvPr>
          <p:cNvSpPr>
            <a:spLocks noChangeAspect="1" noChangeArrowheads="1"/>
          </p:cNvSpPr>
          <p:nvPr/>
        </p:nvSpPr>
        <p:spPr bwMode="auto">
          <a:xfrm>
            <a:off x="3054349" y="-1981201"/>
            <a:ext cx="5619750" cy="396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8" name="Image 27"/>
          <p:cNvPicPr>
            <a:picLocks noChangeAspect="1"/>
          </p:cNvPicPr>
          <p:nvPr/>
        </p:nvPicPr>
        <p:blipFill rotWithShape="1">
          <a:blip r:embed="rId3"/>
          <a:srcRect l="13201" t="10068" r="51171" b="43576"/>
          <a:stretch/>
        </p:blipFill>
        <p:spPr>
          <a:xfrm>
            <a:off x="4533429" y="1469846"/>
            <a:ext cx="2569491" cy="1879600"/>
          </a:xfrm>
          <a:prstGeom prst="rect">
            <a:avLst/>
          </a:prstGeom>
        </p:spPr>
      </p:pic>
      <p:sp>
        <p:nvSpPr>
          <p:cNvPr id="4" name="Flèche courbée vers le haut 3"/>
          <p:cNvSpPr/>
          <p:nvPr/>
        </p:nvSpPr>
        <p:spPr>
          <a:xfrm>
            <a:off x="374754" y="2607210"/>
            <a:ext cx="11677338" cy="358558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644023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76441" y="964595"/>
            <a:ext cx="876300" cy="369332"/>
          </a:xfrm>
          <a:prstGeom prst="rect">
            <a:avLst/>
          </a:prstGeom>
          <a:solidFill>
            <a:schemeClr val="bg1"/>
          </a:solidFill>
        </p:spPr>
        <p:txBody>
          <a:bodyPr wrap="square" rtlCol="0">
            <a:spAutoFit/>
          </a:bodyPr>
          <a:lstStyle/>
          <a:p>
            <a:endParaRPr lang="fr-FR" dirty="0"/>
          </a:p>
        </p:txBody>
      </p:sp>
      <p:sp>
        <p:nvSpPr>
          <p:cNvPr id="5" name="Espace réservé du numéro de diapositive 4"/>
          <p:cNvSpPr>
            <a:spLocks noGrp="1"/>
          </p:cNvSpPr>
          <p:nvPr>
            <p:ph type="sldNum" sz="quarter" idx="12"/>
          </p:nvPr>
        </p:nvSpPr>
        <p:spPr/>
        <p:txBody>
          <a:bodyPr/>
          <a:lstStyle/>
          <a:p>
            <a:fld id="{6113E31D-E2AB-40D1-8B51-AFA5AFEF393A}" type="slidenum">
              <a:rPr lang="en-US" smtClean="0"/>
              <a:t>7</a:t>
            </a:fld>
            <a:endParaRPr lang="en-US" dirty="0"/>
          </a:p>
        </p:txBody>
      </p:sp>
      <p:sp>
        <p:nvSpPr>
          <p:cNvPr id="12" name="ZoneTexte 11"/>
          <p:cNvSpPr txBox="1"/>
          <p:nvPr/>
        </p:nvSpPr>
        <p:spPr>
          <a:xfrm>
            <a:off x="714591" y="333932"/>
            <a:ext cx="9829935" cy="646331"/>
          </a:xfrm>
          <a:prstGeom prst="rect">
            <a:avLst/>
          </a:prstGeom>
          <a:noFill/>
        </p:spPr>
        <p:txBody>
          <a:bodyPr wrap="none" rtlCol="0">
            <a:spAutoFit/>
          </a:bodyPr>
          <a:lstStyle/>
          <a:p>
            <a:r>
              <a:rPr lang="fr-FR" sz="3600" cap="all" spc="100" dirty="0" smtClean="0">
                <a:solidFill>
                  <a:schemeClr val="bg1">
                    <a:lumMod val="50000"/>
                  </a:schemeClr>
                </a:solidFill>
                <a:latin typeface="ITC Quay Sans Com Black" panose="02000503060000020004" pitchFamily="2" charset="0"/>
                <a:ea typeface="+mj-ea"/>
                <a:cs typeface="+mj-cs"/>
              </a:rPr>
              <a:t>Que </a:t>
            </a:r>
            <a:r>
              <a:rPr lang="fr-FR" sz="3600" cap="all" spc="100" dirty="0">
                <a:solidFill>
                  <a:schemeClr val="bg1">
                    <a:lumMod val="50000"/>
                  </a:schemeClr>
                </a:solidFill>
                <a:latin typeface="ITC Quay Sans Com Black" panose="02000503060000020004" pitchFamily="2" charset="0"/>
                <a:ea typeface="+mj-ea"/>
                <a:cs typeface="+mj-cs"/>
              </a:rPr>
              <a:t>faire pour recruter plus facilement</a:t>
            </a:r>
          </a:p>
        </p:txBody>
      </p:sp>
      <p:sp>
        <p:nvSpPr>
          <p:cNvPr id="4" name="ZoneTexte 3"/>
          <p:cNvSpPr txBox="1"/>
          <p:nvPr/>
        </p:nvSpPr>
        <p:spPr>
          <a:xfrm>
            <a:off x="857319" y="4737226"/>
            <a:ext cx="1255472" cy="307777"/>
          </a:xfrm>
          <a:prstGeom prst="rect">
            <a:avLst/>
          </a:prstGeom>
          <a:noFill/>
        </p:spPr>
        <p:txBody>
          <a:bodyPr wrap="none" rtlCol="0">
            <a:spAutoFit/>
          </a:bodyPr>
          <a:lstStyle/>
          <a:p>
            <a:r>
              <a:rPr lang="fr-FR" sz="1400" dirty="0" smtClean="0">
                <a:latin typeface="ITC Quay Sans Com Book" panose="02000506040000020004"/>
              </a:rPr>
              <a:t>Offres attractives</a:t>
            </a:r>
            <a:endParaRPr lang="fr-FR" sz="1400" dirty="0">
              <a:latin typeface="ITC Quay Sans Com Book" panose="02000506040000020004"/>
            </a:endParaRPr>
          </a:p>
        </p:txBody>
      </p:sp>
      <p:sp>
        <p:nvSpPr>
          <p:cNvPr id="16" name="ZoneTexte 15"/>
          <p:cNvSpPr txBox="1"/>
          <p:nvPr/>
        </p:nvSpPr>
        <p:spPr>
          <a:xfrm>
            <a:off x="2458691" y="4737226"/>
            <a:ext cx="885179" cy="523220"/>
          </a:xfrm>
          <a:prstGeom prst="rect">
            <a:avLst/>
          </a:prstGeom>
          <a:noFill/>
        </p:spPr>
        <p:txBody>
          <a:bodyPr wrap="none" rtlCol="0">
            <a:spAutoFit/>
          </a:bodyPr>
          <a:lstStyle/>
          <a:p>
            <a:r>
              <a:rPr lang="fr-FR" sz="1400" dirty="0" smtClean="0">
                <a:latin typeface="ITC Quay Sans Com Book" panose="02000506040000020004"/>
              </a:rPr>
              <a:t>Réseau</a:t>
            </a:r>
          </a:p>
          <a:p>
            <a:r>
              <a:rPr lang="fr-FR" sz="1400" dirty="0" smtClean="0">
                <a:latin typeface="ITC Quay Sans Com Book" panose="02000506040000020004"/>
              </a:rPr>
              <a:t>Cooptation</a:t>
            </a:r>
            <a:endParaRPr lang="fr-FR" sz="1400" dirty="0">
              <a:latin typeface="ITC Quay Sans Com Book" panose="02000506040000020004"/>
            </a:endParaRPr>
          </a:p>
        </p:txBody>
      </p:sp>
      <p:sp>
        <p:nvSpPr>
          <p:cNvPr id="17" name="ZoneTexte 16"/>
          <p:cNvSpPr txBox="1"/>
          <p:nvPr/>
        </p:nvSpPr>
        <p:spPr>
          <a:xfrm>
            <a:off x="3689770" y="4737226"/>
            <a:ext cx="1210588" cy="307777"/>
          </a:xfrm>
          <a:prstGeom prst="rect">
            <a:avLst/>
          </a:prstGeom>
          <a:noFill/>
        </p:spPr>
        <p:txBody>
          <a:bodyPr wrap="none" rtlCol="0">
            <a:spAutoFit/>
          </a:bodyPr>
          <a:lstStyle/>
          <a:p>
            <a:r>
              <a:rPr lang="fr-FR" sz="1400" dirty="0" smtClean="0">
                <a:latin typeface="ITC Quay Sans Com Book" panose="02000506040000020004"/>
              </a:rPr>
              <a:t>Réseaux sociaux</a:t>
            </a:r>
            <a:endParaRPr lang="fr-FR" sz="1400" dirty="0">
              <a:latin typeface="ITC Quay Sans Com Book" panose="02000506040000020004"/>
            </a:endParaRPr>
          </a:p>
        </p:txBody>
      </p:sp>
      <p:sp>
        <p:nvSpPr>
          <p:cNvPr id="18" name="ZoneTexte 17"/>
          <p:cNvSpPr txBox="1"/>
          <p:nvPr/>
        </p:nvSpPr>
        <p:spPr>
          <a:xfrm>
            <a:off x="5246258" y="4738067"/>
            <a:ext cx="1829347" cy="523220"/>
          </a:xfrm>
          <a:prstGeom prst="rect">
            <a:avLst/>
          </a:prstGeom>
          <a:noFill/>
        </p:spPr>
        <p:txBody>
          <a:bodyPr wrap="none" rtlCol="0">
            <a:spAutoFit/>
          </a:bodyPr>
          <a:lstStyle/>
          <a:p>
            <a:r>
              <a:rPr lang="fr-FR" sz="1400" dirty="0" smtClean="0">
                <a:latin typeface="ITC Quay Sans Com Book" panose="02000506040000020004"/>
              </a:rPr>
              <a:t>Entretiens de recrutement</a:t>
            </a:r>
          </a:p>
          <a:p>
            <a:r>
              <a:rPr lang="fr-FR" sz="1400" dirty="0">
                <a:latin typeface="ITC Quay Sans Com Book" panose="02000506040000020004"/>
              </a:rPr>
              <a:t>q</a:t>
            </a:r>
            <a:r>
              <a:rPr lang="fr-FR" sz="1400" dirty="0" smtClean="0">
                <a:latin typeface="ITC Quay Sans Com Book" panose="02000506040000020004"/>
              </a:rPr>
              <a:t>ui donnent envie</a:t>
            </a:r>
            <a:endParaRPr lang="fr-FR" sz="1400" dirty="0">
              <a:latin typeface="ITC Quay Sans Com Book" panose="02000506040000020004"/>
            </a:endParaRPr>
          </a:p>
        </p:txBody>
      </p:sp>
      <p:sp>
        <p:nvSpPr>
          <p:cNvPr id="19" name="ZoneTexte 18"/>
          <p:cNvSpPr txBox="1"/>
          <p:nvPr/>
        </p:nvSpPr>
        <p:spPr>
          <a:xfrm>
            <a:off x="7360804" y="4733640"/>
            <a:ext cx="1329210" cy="307777"/>
          </a:xfrm>
          <a:prstGeom prst="rect">
            <a:avLst/>
          </a:prstGeom>
          <a:noFill/>
        </p:spPr>
        <p:txBody>
          <a:bodyPr wrap="none" rtlCol="0">
            <a:spAutoFit/>
          </a:bodyPr>
          <a:lstStyle/>
          <a:p>
            <a:r>
              <a:rPr lang="fr-FR" sz="1400" dirty="0" smtClean="0">
                <a:latin typeface="ITC Quay Sans Com Book" panose="02000506040000020004"/>
              </a:rPr>
              <a:t>Créer évènements</a:t>
            </a:r>
            <a:endParaRPr lang="fr-FR" sz="1400" dirty="0">
              <a:latin typeface="ITC Quay Sans Com Book" panose="02000506040000020004"/>
            </a:endParaRPr>
          </a:p>
        </p:txBody>
      </p:sp>
      <p:sp>
        <p:nvSpPr>
          <p:cNvPr id="20" name="ZoneTexte 19"/>
          <p:cNvSpPr txBox="1"/>
          <p:nvPr/>
        </p:nvSpPr>
        <p:spPr>
          <a:xfrm>
            <a:off x="10401326" y="4733640"/>
            <a:ext cx="1622560" cy="523220"/>
          </a:xfrm>
          <a:prstGeom prst="rect">
            <a:avLst/>
          </a:prstGeom>
          <a:noFill/>
        </p:spPr>
        <p:txBody>
          <a:bodyPr wrap="none" rtlCol="0">
            <a:spAutoFit/>
          </a:bodyPr>
          <a:lstStyle/>
          <a:p>
            <a:r>
              <a:rPr lang="fr-FR" sz="1400" dirty="0" smtClean="0">
                <a:latin typeface="ITC Quay Sans Com Book" panose="02000506040000020004"/>
              </a:rPr>
              <a:t>Optimiser le processus</a:t>
            </a:r>
          </a:p>
          <a:p>
            <a:r>
              <a:rPr lang="fr-FR" sz="1400" dirty="0" smtClean="0">
                <a:latin typeface="ITC Quay Sans Com Book" panose="02000506040000020004"/>
              </a:rPr>
              <a:t>de recrutement</a:t>
            </a:r>
            <a:endParaRPr lang="fr-FR" sz="1400" dirty="0">
              <a:latin typeface="ITC Quay Sans Com Book" panose="02000506040000020004"/>
            </a:endParaRPr>
          </a:p>
        </p:txBody>
      </p:sp>
      <p:pic>
        <p:nvPicPr>
          <p:cNvPr id="21" name="Image 20"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163" y="2891429"/>
            <a:ext cx="1255472" cy="1241726"/>
          </a:xfrm>
          <a:prstGeom prst="rect">
            <a:avLst/>
          </a:prstGeom>
        </p:spPr>
      </p:pic>
      <p:pic>
        <p:nvPicPr>
          <p:cNvPr id="22" name="Picture 2" descr="http://asset.keepeek.com/medias/domain24/media21/3787-8dwu54tmn1c-pre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770" y="3008232"/>
            <a:ext cx="1344895" cy="11776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asset.keepeek.com/medias/domain24/media36/6272-h4b6udymak-pr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3154" y="2897945"/>
            <a:ext cx="1063410" cy="1330907"/>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84672" y="3008232"/>
            <a:ext cx="1622560" cy="121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46258" y="3008233"/>
            <a:ext cx="1829347" cy="117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9606" y="3008232"/>
            <a:ext cx="1078453" cy="1290113"/>
          </a:xfrm>
          <a:prstGeom prst="rect">
            <a:avLst/>
          </a:prstGeom>
        </p:spPr>
      </p:pic>
      <p:sp>
        <p:nvSpPr>
          <p:cNvPr id="27" name="ZoneTexte 26"/>
          <p:cNvSpPr txBox="1"/>
          <p:nvPr/>
        </p:nvSpPr>
        <p:spPr>
          <a:xfrm>
            <a:off x="8999606" y="4733640"/>
            <a:ext cx="1233030" cy="307777"/>
          </a:xfrm>
          <a:prstGeom prst="rect">
            <a:avLst/>
          </a:prstGeom>
          <a:noFill/>
        </p:spPr>
        <p:txBody>
          <a:bodyPr wrap="none" rtlCol="0">
            <a:spAutoFit/>
          </a:bodyPr>
          <a:lstStyle/>
          <a:p>
            <a:r>
              <a:rPr lang="fr-FR" sz="1400" dirty="0" smtClean="0">
                <a:latin typeface="ITC Quay Sans Com Book" panose="02000506040000020004"/>
              </a:rPr>
              <a:t>Ouvrir les profils</a:t>
            </a:r>
            <a:endParaRPr lang="fr-FR" sz="1400" dirty="0">
              <a:latin typeface="ITC Quay Sans Com Book" panose="02000506040000020004"/>
            </a:endParaRPr>
          </a:p>
        </p:txBody>
      </p:sp>
      <p:pic>
        <p:nvPicPr>
          <p:cNvPr id="28" name="Image 27"/>
          <p:cNvPicPr>
            <a:picLocks noChangeAspect="1"/>
          </p:cNvPicPr>
          <p:nvPr/>
        </p:nvPicPr>
        <p:blipFill rotWithShape="1">
          <a:blip r:embed="rId9"/>
          <a:srcRect l="56998" t="19864" r="22135" b="37527"/>
          <a:stretch/>
        </p:blipFill>
        <p:spPr>
          <a:xfrm>
            <a:off x="7421505" y="3008232"/>
            <a:ext cx="1215111" cy="1394956"/>
          </a:xfrm>
          <a:prstGeom prst="rect">
            <a:avLst/>
          </a:prstGeom>
        </p:spPr>
      </p:pic>
    </p:spTree>
    <p:extLst>
      <p:ext uri="{BB962C8B-B14F-4D97-AF65-F5344CB8AC3E}">
        <p14:creationId xmlns:p14="http://schemas.microsoft.com/office/powerpoint/2010/main" val="634419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4861" y="6394365"/>
            <a:ext cx="9902825" cy="457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re 1"/>
          <p:cNvSpPr txBox="1">
            <a:spLocks/>
          </p:cNvSpPr>
          <p:nvPr/>
        </p:nvSpPr>
        <p:spPr>
          <a:xfrm>
            <a:off x="954861" y="881141"/>
            <a:ext cx="6287188" cy="2830290"/>
          </a:xfrm>
          <a:prstGeom prst="rect">
            <a:avLst/>
          </a:prstGeom>
          <a:solidFill>
            <a:schemeClr val="bg1">
              <a:lumMod val="95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6000" b="1" dirty="0" smtClean="0">
                <a:solidFill>
                  <a:schemeClr val="accent1">
                    <a:lumMod val="50000"/>
                  </a:schemeClr>
                </a:solidFill>
                <a:effectLst>
                  <a:outerShdw blurRad="38100" dist="38100" dir="2700000" algn="tl">
                    <a:srgbClr val="000000">
                      <a:alpha val="43137"/>
                    </a:srgbClr>
                  </a:outerShdw>
                </a:effectLst>
              </a:rPr>
              <a:t>Comment FIDELISER les talents ? </a:t>
            </a:r>
            <a:endParaRPr lang="fr-FR" sz="6000" b="1" dirty="0">
              <a:solidFill>
                <a:schemeClr val="accent1">
                  <a:lumMod val="50000"/>
                </a:schemeClr>
              </a:solidFill>
              <a:effectLst>
                <a:outerShdw blurRad="38100" dist="38100" dir="2700000" algn="tl">
                  <a:srgbClr val="000000">
                    <a:alpha val="43137"/>
                  </a:srgbClr>
                </a:outerShdw>
              </a:effectLst>
            </a:endParaRPr>
          </a:p>
        </p:txBody>
      </p:sp>
      <p:cxnSp>
        <p:nvCxnSpPr>
          <p:cNvPr id="6" name="Connecteur droit 5"/>
          <p:cNvCxnSpPr/>
          <p:nvPr/>
        </p:nvCxnSpPr>
        <p:spPr>
          <a:xfrm flipV="1">
            <a:off x="954861" y="4046018"/>
            <a:ext cx="10901497" cy="809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25627" y="4192226"/>
            <a:ext cx="3002873" cy="369332"/>
          </a:xfrm>
          <a:prstGeom prst="rect">
            <a:avLst/>
          </a:prstGeom>
        </p:spPr>
        <p:txBody>
          <a:bodyPr wrap="none">
            <a:spAutoFit/>
          </a:bodyPr>
          <a:lstStyle/>
          <a:p>
            <a:r>
              <a:rPr lang="fr-FR" b="1" dirty="0" smtClean="0">
                <a:effectLst>
                  <a:outerShdw blurRad="38100" dist="38100" dir="2700000" algn="tl">
                    <a:srgbClr val="000000">
                      <a:alpha val="43137"/>
                    </a:srgbClr>
                  </a:outerShdw>
                </a:effectLst>
                <a:latin typeface="+mj-lt"/>
              </a:rPr>
              <a:t>Tendances et </a:t>
            </a:r>
            <a:r>
              <a:rPr lang="fr-FR" b="1" dirty="0">
                <a:effectLst>
                  <a:outerShdw blurRad="38100" dist="38100" dir="2700000" algn="tl">
                    <a:srgbClr val="000000">
                      <a:alpha val="43137"/>
                    </a:srgbClr>
                  </a:outerShdw>
                </a:effectLst>
                <a:latin typeface="+mj-lt"/>
              </a:rPr>
              <a:t>bonnes pratiques</a:t>
            </a:r>
          </a:p>
        </p:txBody>
      </p:sp>
      <p:pic>
        <p:nvPicPr>
          <p:cNvPr id="9" name="Image 8"/>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78136" y="6123696"/>
            <a:ext cx="7318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r.mailjet.com/8K4_1aFU.pn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954861" y="4204031"/>
            <a:ext cx="2950542" cy="19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9975" y="722743"/>
            <a:ext cx="3975822" cy="3186012"/>
          </a:xfrm>
          <a:prstGeom prst="rect">
            <a:avLst/>
          </a:prstGeom>
        </p:spPr>
      </p:pic>
    </p:spTree>
    <p:extLst>
      <p:ext uri="{BB962C8B-B14F-4D97-AF65-F5344CB8AC3E}">
        <p14:creationId xmlns:p14="http://schemas.microsoft.com/office/powerpoint/2010/main" val="2743699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7868496" y="211377"/>
            <a:ext cx="4031240" cy="6092516"/>
          </a:xfrm>
          <a:prstGeom prst="rect">
            <a:avLst/>
          </a:prstGeom>
        </p:spPr>
      </p:pic>
      <p:sp>
        <p:nvSpPr>
          <p:cNvPr id="3" name="Titre 1"/>
          <p:cNvSpPr txBox="1">
            <a:spLocks/>
          </p:cNvSpPr>
          <p:nvPr/>
        </p:nvSpPr>
        <p:spPr>
          <a:xfrm>
            <a:off x="428879" y="211377"/>
            <a:ext cx="7234280" cy="783943"/>
          </a:xfrm>
          <a:prstGeom prst="rect">
            <a:avLst/>
          </a:prstGeom>
          <a:solidFill>
            <a:schemeClr val="bg1">
              <a:lumMod val="95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smtClean="0">
                <a:effectLst>
                  <a:outerShdw blurRad="38100" dist="38100" dir="2700000" algn="tl">
                    <a:srgbClr val="000000">
                      <a:alpha val="43137"/>
                    </a:srgbClr>
                  </a:outerShdw>
                </a:effectLst>
              </a:rPr>
              <a:t>L’intégration, Facteur clés de réussite</a:t>
            </a:r>
            <a:endParaRPr lang="fr-FR" sz="3600" dirty="0">
              <a:effectLst>
                <a:outerShdw blurRad="38100" dist="38100" dir="2700000" algn="tl">
                  <a:srgbClr val="000000">
                    <a:alpha val="43137"/>
                  </a:srgbClr>
                </a:outerShdw>
              </a:effectLst>
            </a:endParaRPr>
          </a:p>
        </p:txBody>
      </p:sp>
      <p:sp>
        <p:nvSpPr>
          <p:cNvPr id="4" name="Rectangle 3"/>
          <p:cNvSpPr/>
          <p:nvPr/>
        </p:nvSpPr>
        <p:spPr>
          <a:xfrm>
            <a:off x="428879" y="1244617"/>
            <a:ext cx="7234280" cy="4093428"/>
          </a:xfrm>
          <a:prstGeom prst="rect">
            <a:avLst/>
          </a:prstGeom>
        </p:spPr>
        <p:txBody>
          <a:bodyPr wrap="square">
            <a:spAutoFit/>
          </a:bodyPr>
          <a:lstStyle/>
          <a:p>
            <a:pPr marL="285750" indent="-285750">
              <a:buFont typeface="Wingdings" panose="05000000000000000000" pitchFamily="2" charset="2"/>
              <a:buChar char="ü"/>
            </a:pPr>
            <a:r>
              <a:rPr lang="fr-FR" sz="2000" b="1" dirty="0">
                <a:solidFill>
                  <a:srgbClr val="005362"/>
                </a:solidFill>
                <a:latin typeface="+mj-lt"/>
              </a:rPr>
              <a:t>Une identification </a:t>
            </a:r>
            <a:r>
              <a:rPr lang="fr-FR" sz="2000" b="1" dirty="0">
                <a:solidFill>
                  <a:srgbClr val="005362"/>
                </a:solidFill>
              </a:rPr>
              <a:t>précise de la mission</a:t>
            </a:r>
            <a:r>
              <a:rPr lang="fr-FR" sz="2000" b="1" dirty="0" smtClean="0">
                <a:solidFill>
                  <a:srgbClr val="005362"/>
                </a:solidFill>
              </a:rPr>
              <a:t>, des </a:t>
            </a:r>
            <a:r>
              <a:rPr lang="fr-FR" sz="2000" b="1" dirty="0">
                <a:solidFill>
                  <a:srgbClr val="005362"/>
                </a:solidFill>
              </a:rPr>
              <a:t>activités et des </a:t>
            </a:r>
            <a:r>
              <a:rPr lang="fr-FR" sz="2000" b="1" dirty="0" smtClean="0">
                <a:solidFill>
                  <a:srgbClr val="005362"/>
                </a:solidFill>
              </a:rPr>
              <a:t>compétences attendues</a:t>
            </a:r>
            <a:r>
              <a:rPr lang="fr-FR" sz="2000" b="1" dirty="0" smtClean="0">
                <a:solidFill>
                  <a:srgbClr val="005362"/>
                </a:solidFill>
                <a:latin typeface="+mj-lt"/>
              </a:rPr>
              <a:t> </a:t>
            </a:r>
            <a:r>
              <a:rPr lang="fr-FR" sz="2000" b="1" dirty="0">
                <a:solidFill>
                  <a:srgbClr val="005362"/>
                </a:solidFill>
                <a:latin typeface="+mj-lt"/>
              </a:rPr>
              <a:t>(en lien avec la promesse </a:t>
            </a:r>
            <a:r>
              <a:rPr lang="fr-FR" sz="2000" b="1" dirty="0" smtClean="0">
                <a:solidFill>
                  <a:srgbClr val="005362"/>
                </a:solidFill>
                <a:latin typeface="+mj-lt"/>
              </a:rPr>
              <a:t>lors du </a:t>
            </a:r>
            <a:r>
              <a:rPr lang="fr-FR" sz="2000" b="1" dirty="0">
                <a:solidFill>
                  <a:srgbClr val="005362"/>
                </a:solidFill>
                <a:latin typeface="+mj-lt"/>
              </a:rPr>
              <a:t>recrutement et ce, …même si le </a:t>
            </a:r>
            <a:r>
              <a:rPr lang="fr-FR" sz="2000" b="1" dirty="0" smtClean="0">
                <a:solidFill>
                  <a:srgbClr val="005362"/>
                </a:solidFill>
                <a:latin typeface="+mj-lt"/>
              </a:rPr>
              <a:t>nouvel embauché </a:t>
            </a:r>
            <a:r>
              <a:rPr lang="fr-FR" sz="2000" b="1" dirty="0">
                <a:solidFill>
                  <a:srgbClr val="005362"/>
                </a:solidFill>
                <a:latin typeface="+mj-lt"/>
              </a:rPr>
              <a:t>est un professionnel confirmé</a:t>
            </a:r>
            <a:r>
              <a:rPr lang="fr-FR" sz="2000" b="1" dirty="0" smtClean="0">
                <a:solidFill>
                  <a:srgbClr val="005362"/>
                </a:solidFill>
                <a:latin typeface="+mj-lt"/>
              </a:rPr>
              <a:t>)</a:t>
            </a:r>
          </a:p>
          <a:p>
            <a:pPr marL="285750" indent="-285750">
              <a:buFont typeface="Wingdings" panose="05000000000000000000" pitchFamily="2" charset="2"/>
              <a:buChar char="ü"/>
            </a:pPr>
            <a:endParaRPr lang="fr-FR" sz="2000" b="1" dirty="0">
              <a:solidFill>
                <a:srgbClr val="005362"/>
              </a:solidFill>
              <a:latin typeface="+mj-lt"/>
            </a:endParaRPr>
          </a:p>
          <a:p>
            <a:pPr marL="285750" indent="-285750">
              <a:buFont typeface="Wingdings" panose="05000000000000000000" pitchFamily="2" charset="2"/>
              <a:buChar char="ü"/>
            </a:pPr>
            <a:r>
              <a:rPr lang="fr-FR" sz="2000" b="1" dirty="0" smtClean="0">
                <a:solidFill>
                  <a:srgbClr val="005362"/>
                </a:solidFill>
                <a:latin typeface="+mj-lt"/>
              </a:rPr>
              <a:t>Un </a:t>
            </a:r>
            <a:r>
              <a:rPr lang="fr-FR" sz="2000" b="1" dirty="0" smtClean="0">
                <a:solidFill>
                  <a:srgbClr val="005362"/>
                </a:solidFill>
              </a:rPr>
              <a:t>repérage </a:t>
            </a:r>
            <a:r>
              <a:rPr lang="fr-FR" sz="2000" b="1" dirty="0">
                <a:solidFill>
                  <a:srgbClr val="005362"/>
                </a:solidFill>
              </a:rPr>
              <a:t>des compétences détenues et à </a:t>
            </a:r>
            <a:r>
              <a:rPr lang="fr-FR" sz="2000" b="1" dirty="0" smtClean="0">
                <a:solidFill>
                  <a:srgbClr val="005362"/>
                </a:solidFill>
              </a:rPr>
              <a:t>développer</a:t>
            </a:r>
          </a:p>
          <a:p>
            <a:pPr marL="285750" indent="-285750">
              <a:buFont typeface="Wingdings" panose="05000000000000000000" pitchFamily="2" charset="2"/>
              <a:buChar char="ü"/>
            </a:pPr>
            <a:endParaRPr lang="fr-FR" sz="2000" b="1" dirty="0" smtClean="0">
              <a:solidFill>
                <a:srgbClr val="005362"/>
              </a:solidFill>
              <a:latin typeface="+mj-lt"/>
            </a:endParaRPr>
          </a:p>
          <a:p>
            <a:pPr marL="285750" indent="-285750">
              <a:buFont typeface="Wingdings" panose="05000000000000000000" pitchFamily="2" charset="2"/>
              <a:buChar char="ü"/>
            </a:pPr>
            <a:r>
              <a:rPr lang="fr-FR" sz="2000" b="1" dirty="0" smtClean="0">
                <a:solidFill>
                  <a:srgbClr val="005362"/>
                </a:solidFill>
                <a:latin typeface="+mj-lt"/>
              </a:rPr>
              <a:t>L’ensemble </a:t>
            </a:r>
            <a:r>
              <a:rPr lang="fr-FR" sz="2000" b="1" dirty="0">
                <a:solidFill>
                  <a:srgbClr val="005362"/>
                </a:solidFill>
                <a:latin typeface="+mj-lt"/>
              </a:rPr>
              <a:t>des acteurs </a:t>
            </a:r>
            <a:r>
              <a:rPr lang="fr-FR" sz="2000" b="1" dirty="0" smtClean="0">
                <a:solidFill>
                  <a:srgbClr val="005362"/>
                </a:solidFill>
                <a:latin typeface="+mj-lt"/>
              </a:rPr>
              <a:t>mobilisés</a:t>
            </a:r>
          </a:p>
          <a:p>
            <a:pPr marL="285750" indent="-285750">
              <a:buFont typeface="Wingdings" panose="05000000000000000000" pitchFamily="2" charset="2"/>
              <a:buChar char="ü"/>
            </a:pPr>
            <a:endParaRPr lang="fr-FR" sz="2000" b="1" dirty="0" smtClean="0">
              <a:solidFill>
                <a:srgbClr val="005362"/>
              </a:solidFill>
              <a:latin typeface="+mj-lt"/>
            </a:endParaRPr>
          </a:p>
          <a:p>
            <a:pPr marL="285750" indent="-285750">
              <a:buFont typeface="Wingdings" panose="05000000000000000000" pitchFamily="2" charset="2"/>
              <a:buChar char="ü"/>
            </a:pPr>
            <a:r>
              <a:rPr lang="fr-FR" sz="2000" b="1" dirty="0" smtClean="0">
                <a:solidFill>
                  <a:srgbClr val="005362"/>
                </a:solidFill>
                <a:latin typeface="+mj-lt"/>
              </a:rPr>
              <a:t>Des </a:t>
            </a:r>
            <a:r>
              <a:rPr lang="fr-FR" sz="2000" b="1" dirty="0">
                <a:solidFill>
                  <a:srgbClr val="005362"/>
                </a:solidFill>
              </a:rPr>
              <a:t>étapes de suivi structurantes </a:t>
            </a:r>
            <a:r>
              <a:rPr lang="fr-FR" sz="2000" b="1" dirty="0">
                <a:solidFill>
                  <a:srgbClr val="005362"/>
                </a:solidFill>
                <a:latin typeface="+mj-lt"/>
              </a:rPr>
              <a:t>: </a:t>
            </a:r>
            <a:r>
              <a:rPr lang="fr-FR" sz="2000" b="1" dirty="0" smtClean="0">
                <a:solidFill>
                  <a:srgbClr val="005362"/>
                </a:solidFill>
                <a:latin typeface="+mj-lt"/>
              </a:rPr>
              <a:t>objectifs clairs</a:t>
            </a:r>
            <a:r>
              <a:rPr lang="fr-FR" sz="2000" b="1" dirty="0">
                <a:solidFill>
                  <a:srgbClr val="005362"/>
                </a:solidFill>
                <a:latin typeface="+mj-lt"/>
              </a:rPr>
              <a:t>, temps d’échange, plan d’actions</a:t>
            </a:r>
          </a:p>
          <a:p>
            <a:pPr marL="285750" indent="-285750">
              <a:buFont typeface="Wingdings" panose="05000000000000000000" pitchFamily="2" charset="2"/>
              <a:buChar char="ü"/>
            </a:pPr>
            <a:endParaRPr lang="fr-FR" sz="2000" b="1" dirty="0" smtClean="0">
              <a:solidFill>
                <a:srgbClr val="005362"/>
              </a:solidFill>
              <a:latin typeface="+mj-lt"/>
            </a:endParaRPr>
          </a:p>
          <a:p>
            <a:pPr marL="285750" indent="-285750">
              <a:buFont typeface="Wingdings" panose="05000000000000000000" pitchFamily="2" charset="2"/>
              <a:buChar char="ü"/>
            </a:pPr>
            <a:r>
              <a:rPr lang="fr-FR" sz="2000" b="1" dirty="0" smtClean="0">
                <a:solidFill>
                  <a:srgbClr val="005362"/>
                </a:solidFill>
                <a:latin typeface="+mj-lt"/>
              </a:rPr>
              <a:t>Une </a:t>
            </a:r>
            <a:r>
              <a:rPr lang="fr-FR" sz="2000" b="1" dirty="0">
                <a:solidFill>
                  <a:srgbClr val="005362"/>
                </a:solidFill>
                <a:latin typeface="+mj-lt"/>
              </a:rPr>
              <a:t>logistique performante au regard </a:t>
            </a:r>
            <a:r>
              <a:rPr lang="fr-FR" sz="2000" b="1" dirty="0" smtClean="0">
                <a:solidFill>
                  <a:srgbClr val="005362"/>
                </a:solidFill>
                <a:latin typeface="+mj-lt"/>
              </a:rPr>
              <a:t>des moyens </a:t>
            </a:r>
            <a:r>
              <a:rPr lang="fr-FR" sz="2000" b="1" dirty="0">
                <a:solidFill>
                  <a:srgbClr val="005362"/>
                </a:solidFill>
                <a:latin typeface="+mj-lt"/>
              </a:rPr>
              <a:t>de l’entreprise</a:t>
            </a:r>
            <a:endParaRPr lang="fr-FR" sz="2000" b="1" dirty="0">
              <a:latin typeface="+mj-lt"/>
            </a:endParaRPr>
          </a:p>
        </p:txBody>
      </p:sp>
      <p:sp>
        <p:nvSpPr>
          <p:cNvPr id="6" name="ZoneTexte 5"/>
          <p:cNvSpPr txBox="1"/>
          <p:nvPr/>
        </p:nvSpPr>
        <p:spPr>
          <a:xfrm>
            <a:off x="5185478" y="5554081"/>
            <a:ext cx="1780247" cy="369332"/>
          </a:xfrm>
          <a:prstGeom prst="rect">
            <a:avLst/>
          </a:prstGeom>
          <a:noFill/>
        </p:spPr>
        <p:txBody>
          <a:bodyPr wrap="square" rtlCol="0">
            <a:spAutoFit/>
          </a:bodyPr>
          <a:lstStyle/>
          <a:p>
            <a:r>
              <a:rPr lang="fr-FR" b="1" dirty="0" smtClean="0">
                <a:solidFill>
                  <a:schemeClr val="tx2">
                    <a:lumMod val="75000"/>
                  </a:schemeClr>
                </a:solidFill>
              </a:rPr>
              <a:t>Pour vous aider </a:t>
            </a:r>
            <a:endParaRPr lang="fr-FR" b="1" dirty="0">
              <a:solidFill>
                <a:schemeClr val="tx2">
                  <a:lumMod val="75000"/>
                </a:schemeClr>
              </a:solidFill>
            </a:endParaRPr>
          </a:p>
        </p:txBody>
      </p:sp>
      <p:sp>
        <p:nvSpPr>
          <p:cNvPr id="7" name="Flèche droite 6"/>
          <p:cNvSpPr/>
          <p:nvPr/>
        </p:nvSpPr>
        <p:spPr>
          <a:xfrm>
            <a:off x="7048164" y="5489388"/>
            <a:ext cx="614995" cy="498718"/>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057164" y="6395815"/>
            <a:ext cx="9902825" cy="457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Image 8"/>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65326" y="6303893"/>
            <a:ext cx="7318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2595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TC030004976[[fn=Modèle de présentation 3D]]</Template>
  <TotalTime>47481</TotalTime>
  <Words>963</Words>
  <Application>Microsoft Office PowerPoint</Application>
  <PresentationFormat>Grand écran</PresentationFormat>
  <Paragraphs>167</Paragraphs>
  <Slides>10</Slides>
  <Notes>8</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10</vt:i4>
      </vt:variant>
    </vt:vector>
  </HeadingPairs>
  <TitlesOfParts>
    <vt:vector size="22" baseType="lpstr">
      <vt:lpstr>Microsoft JhengHei</vt:lpstr>
      <vt:lpstr>ＭＳ Ｐゴシック</vt:lpstr>
      <vt:lpstr>Arial</vt:lpstr>
      <vt:lpstr>Calibri</vt:lpstr>
      <vt:lpstr>Gisha</vt:lpstr>
      <vt:lpstr>ITC Quay Sans Com Black</vt:lpstr>
      <vt:lpstr>ITC Quay Sans Com Book</vt:lpstr>
      <vt:lpstr>Tw Cen MT</vt:lpstr>
      <vt:lpstr>Tw Cen MT Condensed</vt:lpstr>
      <vt:lpstr>Wingdings</vt:lpstr>
      <vt:lpstr>Wingdings 3</vt:lpstr>
      <vt:lpstr>Intégral</vt:lpstr>
      <vt:lpstr>Présentation PowerPoint</vt:lpstr>
      <vt:lpstr>Comment les entreprises recrutent-elles des cadres ?</vt:lpstr>
      <vt:lpstr>Présentation PowerPoint</vt:lpstr>
      <vt:lpstr>Quand j’utilise les réseaux sociaux, dans 6% des cas, je trouve le bon candidat</vt:lpstr>
      <vt:lpstr>Présentation PowerPoint</vt:lpstr>
      <vt:lpstr>L’expérience candidat revisitée</vt:lpstr>
      <vt:lpstr>Présentation PowerPoint</vt:lpstr>
      <vt:lpstr>Présentation PowerPoint</vt:lpstr>
      <vt:lpstr>Présentation PowerPoint</vt:lpstr>
      <vt:lpstr>Le sens au travail</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matinale recrutement</dc:title>
  <dc:creator>christine.le-naour@apec.fr</dc:creator>
  <cp:lastModifiedBy>David LEMOINE</cp:lastModifiedBy>
  <cp:revision>951</cp:revision>
  <cp:lastPrinted>2017-04-26T14:54:08Z</cp:lastPrinted>
  <dcterms:created xsi:type="dcterms:W3CDTF">2010-11-09T10:09:52Z</dcterms:created>
  <dcterms:modified xsi:type="dcterms:W3CDTF">2017-06-18T18:33:54Z</dcterms:modified>
</cp:coreProperties>
</file>