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0" r:id="rId5"/>
  </p:sldMasterIdLst>
  <p:notesMasterIdLst>
    <p:notesMasterId r:id="rId16"/>
  </p:notesMasterIdLst>
  <p:handoutMasterIdLst>
    <p:handoutMasterId r:id="rId17"/>
  </p:handoutMasterIdLst>
  <p:sldIdLst>
    <p:sldId id="256" r:id="rId6"/>
    <p:sldId id="370" r:id="rId7"/>
    <p:sldId id="329" r:id="rId8"/>
    <p:sldId id="371" r:id="rId9"/>
    <p:sldId id="364" r:id="rId10"/>
    <p:sldId id="368" r:id="rId11"/>
    <p:sldId id="366" r:id="rId12"/>
    <p:sldId id="340" r:id="rId13"/>
    <p:sldId id="372" r:id="rId14"/>
    <p:sldId id="369" r:id="rId15"/>
  </p:sldIdLst>
  <p:sldSz cx="9906000" cy="6858000" type="A4"/>
  <p:notesSz cx="6669088" cy="98679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1D"/>
    <a:srgbClr val="6E6E6E"/>
    <a:srgbClr val="5F6060"/>
    <a:srgbClr val="373736"/>
    <a:srgbClr val="FFFFFF"/>
    <a:srgbClr val="8B8B8B"/>
    <a:srgbClr val="EDEDED"/>
    <a:srgbClr val="F1DDD9"/>
    <a:srgbClr val="DBA49D"/>
    <a:srgbClr val="A81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32" autoAdjust="0"/>
    <p:restoredTop sz="90678" autoAdjust="0"/>
  </p:normalViewPr>
  <p:slideViewPr>
    <p:cSldViewPr snapToGrid="0">
      <p:cViewPr>
        <p:scale>
          <a:sx n="75" d="100"/>
          <a:sy n="75" d="100"/>
        </p:scale>
        <p:origin x="-426" y="72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E39DA-44FB-4A3A-B5E5-92C350CC28D2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CBC43-9EA0-4777-981D-9B1CB688A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106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889938" cy="495108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11" y="3"/>
            <a:ext cx="2889938" cy="495108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>
              <a:defRPr sz="1200"/>
            </a:lvl1pPr>
          </a:lstStyle>
          <a:p>
            <a:fld id="{A7E54E88-1943-42D8-BC50-6A1F6C4DB0E5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10" y="4748927"/>
            <a:ext cx="5335270" cy="3885487"/>
          </a:xfrm>
          <a:prstGeom prst="rect">
            <a:avLst/>
          </a:prstGeom>
        </p:spPr>
        <p:txBody>
          <a:bodyPr vert="horz" lIns="90379" tIns="45190" rIns="90379" bIns="4519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372794"/>
            <a:ext cx="2889938" cy="495107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11" y="9372794"/>
            <a:ext cx="2889938" cy="495107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>
              <a:defRPr sz="1200"/>
            </a:lvl1pPr>
          </a:lstStyle>
          <a:p>
            <a:fld id="{FCC18D11-C193-4702-9BC5-9CC1AF026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35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8D11-C193-4702-9BC5-9CC1AF026B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65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293480" y="2331929"/>
            <a:ext cx="7429500" cy="1098551"/>
          </a:xfrm>
        </p:spPr>
        <p:txBody>
          <a:bodyPr anchor="b"/>
          <a:lstStyle>
            <a:lvl1pPr algn="l">
              <a:defRPr sz="4875" i="0" cap="all" baseline="0"/>
            </a:lvl1pPr>
          </a:lstStyle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293480" y="3430480"/>
            <a:ext cx="7429500" cy="685801"/>
          </a:xfrm>
        </p:spPr>
        <p:txBody>
          <a:bodyPr/>
          <a:lstStyle>
            <a:lvl1pPr marL="0" indent="0" algn="l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 dirty="0" smtClean="0"/>
              <a:t>Sous titre du document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293480" y="4529031"/>
            <a:ext cx="1491711" cy="288629"/>
          </a:xfrm>
          <a:prstGeom prst="rect">
            <a:avLst/>
          </a:prstGeom>
        </p:spPr>
        <p:txBody>
          <a:bodyPr/>
          <a:lstStyle>
            <a:lvl1pPr algn="l">
              <a:defRPr sz="1400" b="1" i="0">
                <a:solidFill>
                  <a:srgbClr val="FFFFFF"/>
                </a:solidFill>
              </a:defRPr>
            </a:lvl1pPr>
          </a:lstStyle>
          <a:p>
            <a:fld id="{1D912D22-066D-40F2-BA74-71D07D8D9C5B}" type="datetime1">
              <a:rPr lang="fr-FR" smtClean="0"/>
              <a:t>15/05/2017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687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 OU GRAPH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3009" y="152249"/>
            <a:ext cx="8673745" cy="64980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8575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marL="0" lvl="1" indent="0" algn="l" defTabSz="742950" rtl="0" eaLnBrk="1" latinLnBrk="0" hangingPunct="1">
              <a:lnSpc>
                <a:spcPct val="100000"/>
              </a:lnSpc>
              <a:spcBef>
                <a:spcPts val="406"/>
              </a:spcBef>
              <a:buFont typeface="Arial" panose="020B0604020202020204" pitchFamily="34" charset="0"/>
              <a:buNone/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2"/>
            <a:r>
              <a:rPr lang="fr-FR" dirty="0" smtClean="0"/>
              <a:t>Quatrième niveau</a:t>
            </a:r>
          </a:p>
          <a:p>
            <a:pPr lvl="2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68243" y="6422441"/>
            <a:ext cx="3343275" cy="435559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fr-FR" smtClean="0"/>
              <a:t>Présentation FIDAL© 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280478" y="6422441"/>
            <a:ext cx="625522" cy="27167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fld id="{BB0E1D9C-FD3F-477C-95B6-6B7AB175725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82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95516" y="3620004"/>
            <a:ext cx="1321451" cy="649806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 hasCustomPrompt="1"/>
          </p:nvPr>
        </p:nvSpPr>
        <p:spPr>
          <a:xfrm>
            <a:off x="4337050" y="3619469"/>
            <a:ext cx="1231900" cy="650875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5789033" y="3619469"/>
            <a:ext cx="1271587" cy="650875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Tel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091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293480" y="2331931"/>
            <a:ext cx="7429500" cy="1098551"/>
          </a:xfrm>
        </p:spPr>
        <p:txBody>
          <a:bodyPr anchor="b"/>
          <a:lstStyle>
            <a:lvl1pPr algn="l">
              <a:defRPr sz="4875" i="0" cap="all" baseline="0"/>
            </a:lvl1pPr>
          </a:lstStyle>
          <a:p>
            <a:r>
              <a:rPr lang="fr-FR" dirty="0" smtClean="0"/>
              <a:t>Titre du document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293480" y="3430482"/>
            <a:ext cx="7429500" cy="685801"/>
          </a:xfrm>
        </p:spPr>
        <p:txBody>
          <a:bodyPr/>
          <a:lstStyle>
            <a:lvl1pPr marL="0" indent="0" algn="l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 dirty="0" smtClean="0"/>
              <a:t>Sous titre du document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293481" y="4529033"/>
            <a:ext cx="1050221" cy="288629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720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 OU GRAPH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3009" y="152249"/>
            <a:ext cx="8673745" cy="64980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8575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marL="0" lvl="1" indent="0" algn="l" defTabSz="742950" rtl="0" eaLnBrk="1" latinLnBrk="0" hangingPunct="1">
              <a:lnSpc>
                <a:spcPct val="100000"/>
              </a:lnSpc>
              <a:spcBef>
                <a:spcPts val="406"/>
              </a:spcBef>
              <a:buFont typeface="Arial" panose="020B0604020202020204" pitchFamily="34" charset="0"/>
              <a:buNone/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2"/>
            <a:r>
              <a:rPr lang="fr-FR" dirty="0" smtClean="0"/>
              <a:t>Quatrième niveau</a:t>
            </a:r>
          </a:p>
          <a:p>
            <a:pPr lvl="2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68244" y="6422443"/>
            <a:ext cx="3343275" cy="435559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fr-FR" smtClean="0">
                <a:solidFill>
                  <a:srgbClr val="333333"/>
                </a:solidFill>
              </a:rPr>
              <a:t>Présentation du cabinet - Fidal 2014  ©</a:t>
            </a:r>
            <a:endParaRPr lang="fr-FR" dirty="0">
              <a:solidFill>
                <a:srgbClr val="333333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280479" y="6422441"/>
            <a:ext cx="625522" cy="27167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fld id="{BB0E1D9C-FD3F-477C-95B6-6B7AB175725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42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95517" y="3620004"/>
            <a:ext cx="1321451" cy="649806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 hasCustomPrompt="1"/>
          </p:nvPr>
        </p:nvSpPr>
        <p:spPr>
          <a:xfrm>
            <a:off x="4337050" y="3619471"/>
            <a:ext cx="1231900" cy="650875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Adresse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5789034" y="3619471"/>
            <a:ext cx="1271587" cy="650875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Tel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1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60596" y="159596"/>
            <a:ext cx="6380921" cy="649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32829" y="14663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2"/>
            <a:r>
              <a:rPr lang="fr-FR" dirty="0" smtClean="0"/>
              <a:t>Quatrième niveau</a:t>
            </a:r>
          </a:p>
          <a:p>
            <a:pPr lvl="2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73928" y="6474602"/>
            <a:ext cx="3958044" cy="427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Présentation FIDAL© 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76754" y="6404262"/>
            <a:ext cx="429246" cy="284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B0E1D9C-FD3F-477C-95B6-6B7AB175725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62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813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100000"/>
        </a:lnSpc>
        <a:spcBef>
          <a:spcPts val="406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150000"/>
        </a:lnSpc>
        <a:spcBef>
          <a:spcPts val="406"/>
        </a:spcBef>
        <a:buClr>
          <a:schemeClr val="bg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60597" y="159596"/>
            <a:ext cx="6380921" cy="649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32829" y="14663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2"/>
            <a:r>
              <a:rPr lang="fr-FR" dirty="0" smtClean="0"/>
              <a:t>Quatrième niveau</a:t>
            </a:r>
          </a:p>
          <a:p>
            <a:pPr lvl="2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73928" y="6474604"/>
            <a:ext cx="3958044" cy="427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 smtClean="0">
                <a:solidFill>
                  <a:srgbClr val="333333"/>
                </a:solidFill>
              </a:rPr>
              <a:t>Présentation du cabinet - Fidal 2014  ©</a:t>
            </a:r>
            <a:endParaRPr lang="fr-FR" dirty="0">
              <a:solidFill>
                <a:srgbClr val="333333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76755" y="6404262"/>
            <a:ext cx="429246" cy="284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B0E1D9C-FD3F-477C-95B6-6B7AB175725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813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100000"/>
        </a:lnSpc>
        <a:spcBef>
          <a:spcPts val="406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150000"/>
        </a:lnSpc>
        <a:spcBef>
          <a:spcPts val="406"/>
        </a:spcBef>
        <a:buClr>
          <a:schemeClr val="bg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isabelle.galand-padrao@fidal.com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anne-sophie.viard-cretat@fidal.com" TargetMode="Externa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97025" y="2582780"/>
            <a:ext cx="7041020" cy="1531324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>
                <a:solidFill>
                  <a:srgbClr val="5F6060"/>
                </a:solidFill>
              </a:rPr>
              <a:t>Données personnelles et Objets connectes</a:t>
            </a:r>
            <a:endParaRPr lang="fr-FR" sz="4000" dirty="0">
              <a:solidFill>
                <a:srgbClr val="5F6060"/>
              </a:solidFill>
            </a:endParaRPr>
          </a:p>
        </p:txBody>
      </p:sp>
      <p:pic>
        <p:nvPicPr>
          <p:cNvPr id="1027" name="Picture 3" descr="M:\Nantes\COMMUNICATION\LOGOS FIDAL\FIDAL Société d'Avocats\logo FIDAL Société d'Avoca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8581"/>
            <a:ext cx="4152900" cy="133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352550" y="5086350"/>
            <a:ext cx="7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5F6060"/>
                </a:solidFill>
              </a:rPr>
              <a:t>ATLANPOLE - 16 </a:t>
            </a:r>
            <a:r>
              <a:rPr lang="fr-FR" sz="2800" dirty="0" smtClean="0">
                <a:solidFill>
                  <a:srgbClr val="5F6060"/>
                </a:solidFill>
              </a:rPr>
              <a:t>mai </a:t>
            </a:r>
            <a:r>
              <a:rPr lang="fr-FR" sz="2800" dirty="0" smtClean="0">
                <a:solidFill>
                  <a:srgbClr val="5F6060"/>
                </a:solidFill>
              </a:rPr>
              <a:t>2017</a:t>
            </a:r>
            <a:endParaRPr lang="fr-FR" sz="2800" dirty="0">
              <a:solidFill>
                <a:srgbClr val="5F6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9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Vos interlocuteurs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1D9C-FD3F-477C-95B6-6B7AB1757252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03413" y="1128539"/>
            <a:ext cx="33422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A4001D"/>
                </a:solidFill>
              </a:rPr>
              <a:t>Isabelle GALAND-PADRAO</a:t>
            </a:r>
          </a:p>
          <a:p>
            <a:r>
              <a:rPr lang="fr-FR" sz="1600" dirty="0" smtClean="0">
                <a:solidFill>
                  <a:srgbClr val="333333"/>
                </a:solidFill>
              </a:rPr>
              <a:t>Avocat </a:t>
            </a:r>
            <a:r>
              <a:rPr lang="fr-FR" sz="1600" dirty="0">
                <a:solidFill>
                  <a:srgbClr val="333333"/>
                </a:solidFill>
              </a:rPr>
              <a:t>– Directeur</a:t>
            </a:r>
          </a:p>
          <a:p>
            <a:r>
              <a:rPr lang="fr-FR" sz="1600" dirty="0">
                <a:solidFill>
                  <a:srgbClr val="333333"/>
                </a:solidFill>
              </a:rPr>
              <a:t>Droit des contrats-concurrence-distribution </a:t>
            </a:r>
          </a:p>
          <a:p>
            <a:r>
              <a:rPr lang="fr-FR" sz="1600" dirty="0">
                <a:solidFill>
                  <a:srgbClr val="333333"/>
                </a:solidFill>
              </a:rPr>
              <a:t>Propriété intellectuelle - </a:t>
            </a:r>
            <a:r>
              <a:rPr lang="fr-FR" sz="1600" dirty="0" smtClean="0">
                <a:solidFill>
                  <a:srgbClr val="333333"/>
                </a:solidFill>
              </a:rPr>
              <a:t>Technologies </a:t>
            </a:r>
            <a:r>
              <a:rPr lang="fr-FR" sz="1600" dirty="0">
                <a:solidFill>
                  <a:srgbClr val="333333"/>
                </a:solidFill>
              </a:rPr>
              <a:t>de l’information</a:t>
            </a:r>
          </a:p>
          <a:p>
            <a:r>
              <a:rPr lang="fr-FR" sz="1600" dirty="0" smtClean="0">
                <a:solidFill>
                  <a:srgbClr val="333333"/>
                </a:solidFill>
                <a:hlinkClick r:id="rId2"/>
              </a:rPr>
              <a:t>isabelle.galand-padrao@fidal.com</a:t>
            </a:r>
            <a:endParaRPr lang="fr-FR" sz="1600" dirty="0" smtClean="0">
              <a:solidFill>
                <a:srgbClr val="333333"/>
              </a:solidFill>
            </a:endParaRPr>
          </a:p>
          <a:p>
            <a:endParaRPr lang="fr-FR" sz="1600" dirty="0" smtClean="0">
              <a:solidFill>
                <a:srgbClr val="333333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20849" y="4332364"/>
            <a:ext cx="2958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333333"/>
                </a:solidFill>
              </a:rPr>
              <a:t>Direction Régionale de Nantes</a:t>
            </a:r>
          </a:p>
          <a:p>
            <a:r>
              <a:rPr lang="fr-FR" sz="1600" dirty="0" smtClean="0">
                <a:solidFill>
                  <a:srgbClr val="333333"/>
                </a:solidFill>
              </a:rPr>
              <a:t>6 impasse Serge Reggiani</a:t>
            </a:r>
          </a:p>
          <a:p>
            <a:r>
              <a:rPr lang="fr-FR" sz="1600" dirty="0" smtClean="0">
                <a:solidFill>
                  <a:srgbClr val="333333"/>
                </a:solidFill>
              </a:rPr>
              <a:t>44800 Saint Herblain</a:t>
            </a:r>
            <a:endParaRPr lang="fr-FR" sz="1600" dirty="0">
              <a:solidFill>
                <a:srgbClr val="333333"/>
              </a:solidFill>
            </a:endParaRPr>
          </a:p>
        </p:txBody>
      </p:sp>
      <p:pic>
        <p:nvPicPr>
          <p:cNvPr id="1034" name="Picture 10" descr="K:\Nantes\Technique\Agathe Kervern\EXTERIORISATIONS\INTERNATIONAL\01.10.15 - Nantes - ICD\ma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633" y="4052003"/>
            <a:ext cx="1207216" cy="111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tc-n.org/sites/all/themes/CTCN/images/twitter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40" y="5898489"/>
            <a:ext cx="553732" cy="39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841876" y="5911645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@</a:t>
            </a:r>
            <a:r>
              <a:rPr lang="fr-FR" sz="1600" b="1" dirty="0" err="1" smtClean="0">
                <a:solidFill>
                  <a:srgbClr val="0070C0"/>
                </a:solidFill>
              </a:rPr>
              <a:t>fidalloireocean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47028" y="1251650"/>
            <a:ext cx="35301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 smtClean="0">
                <a:solidFill>
                  <a:srgbClr val="A4001D"/>
                </a:solidFill>
              </a:rPr>
              <a:t>Anne-Sophie VIARD-CRETAT</a:t>
            </a:r>
            <a:endParaRPr lang="fr-FR" sz="1600" b="1" dirty="0">
              <a:solidFill>
                <a:srgbClr val="A4001D"/>
              </a:solidFill>
            </a:endParaRPr>
          </a:p>
          <a:p>
            <a:pPr lvl="0"/>
            <a:r>
              <a:rPr lang="fr-FR" sz="1600" dirty="0" smtClean="0">
                <a:solidFill>
                  <a:srgbClr val="333333"/>
                </a:solidFill>
              </a:rPr>
              <a:t>Avocat</a:t>
            </a:r>
            <a:endParaRPr lang="fr-FR" sz="1600" dirty="0">
              <a:solidFill>
                <a:srgbClr val="333333"/>
              </a:solidFill>
            </a:endParaRPr>
          </a:p>
          <a:p>
            <a:pPr lvl="0"/>
            <a:r>
              <a:rPr lang="fr-FR" sz="1600" dirty="0">
                <a:solidFill>
                  <a:srgbClr val="333333"/>
                </a:solidFill>
              </a:rPr>
              <a:t>Droit des contrats-concurrence-distribution </a:t>
            </a:r>
          </a:p>
          <a:p>
            <a:pPr lvl="0"/>
            <a:r>
              <a:rPr lang="fr-FR" sz="1600" dirty="0">
                <a:solidFill>
                  <a:srgbClr val="333333"/>
                </a:solidFill>
              </a:rPr>
              <a:t>Propriété intellectuelle </a:t>
            </a:r>
            <a:r>
              <a:rPr lang="fr-FR" sz="1600" dirty="0" smtClean="0">
                <a:solidFill>
                  <a:srgbClr val="333333"/>
                </a:solidFill>
              </a:rPr>
              <a:t>– </a:t>
            </a:r>
          </a:p>
          <a:p>
            <a:pPr lvl="0"/>
            <a:r>
              <a:rPr lang="fr-FR" sz="1600" dirty="0" smtClean="0">
                <a:solidFill>
                  <a:srgbClr val="333333"/>
                </a:solidFill>
              </a:rPr>
              <a:t>Technologies </a:t>
            </a:r>
            <a:r>
              <a:rPr lang="fr-FR" sz="1600" dirty="0">
                <a:solidFill>
                  <a:srgbClr val="333333"/>
                </a:solidFill>
              </a:rPr>
              <a:t>de l’information</a:t>
            </a:r>
          </a:p>
          <a:p>
            <a:pPr lvl="0"/>
            <a:r>
              <a:rPr lang="fr-FR" sz="1600" dirty="0" smtClean="0">
                <a:solidFill>
                  <a:srgbClr val="333333"/>
                </a:solidFill>
                <a:hlinkClick r:id="rId5"/>
              </a:rPr>
              <a:t>anne-sophie.viard-cretat@fidal.com</a:t>
            </a:r>
            <a:endParaRPr lang="fr-FR" sz="16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Objets connectés </a:t>
            </a:r>
            <a:r>
              <a:rPr lang="fr-FR" b="1" cap="small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et</a:t>
            </a:r>
            <a:r>
              <a:rPr lang="fr-FR" b="1" cap="small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fr-FR" b="1" cap="small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d</a:t>
            </a:r>
            <a:r>
              <a:rPr lang="fr-FR" b="1" cap="small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onnées personnelles</a:t>
            </a:r>
            <a:endParaRPr lang="fr-FR" b="1" cap="small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2829" y="1132764"/>
            <a:ext cx="8543925" cy="468490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Les enjeux du respect de la règlementation données personnelles</a:t>
            </a:r>
          </a:p>
          <a:p>
            <a:endParaRPr lang="fr-FR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1"/>
                </a:solidFill>
              </a:rPr>
              <a:t>Record de plaintes à la CNIL </a:t>
            </a:r>
            <a:r>
              <a:rPr lang="fr-FR" dirty="0" smtClean="0">
                <a:solidFill>
                  <a:schemeClr val="tx1"/>
                </a:solidFill>
              </a:rPr>
              <a:t>ces dernières années</a:t>
            </a:r>
            <a:endParaRPr lang="fr-FR" dirty="0" smtClean="0">
              <a:solidFill>
                <a:schemeClr val="tx1"/>
              </a:solidFill>
            </a:endParaRPr>
          </a:p>
          <a:p>
            <a:pPr marL="1314450" lvl="2" algn="just" defTabSz="914400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fr-FR" dirty="0"/>
              <a:t>Sensibilisation accrue des citoyens à la protection de leurs </a:t>
            </a:r>
            <a:r>
              <a:rPr lang="fr-FR" dirty="0" smtClean="0"/>
              <a:t>données</a:t>
            </a:r>
          </a:p>
          <a:p>
            <a:pPr marL="1314450" lvl="2" algn="just" defTabSz="914400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fr-FR" dirty="0" smtClean="0"/>
              <a:t>Intérêt de la CNIL pour les objets connectés</a:t>
            </a:r>
            <a:endParaRPr lang="fr-FR" dirty="0" smtClean="0"/>
          </a:p>
          <a:p>
            <a:pPr lvl="2" indent="0" algn="just" defTabSz="914400">
              <a:lnSpc>
                <a:spcPct val="140000"/>
              </a:lnSpc>
              <a:buNone/>
            </a:pPr>
            <a:endParaRPr lang="fr-FR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1"/>
                </a:solidFill>
              </a:rPr>
              <a:t>Renforcement des moyens de contrôle des agents de la CNIL et renforcement des </a:t>
            </a:r>
            <a:r>
              <a:rPr lang="fr-FR" dirty="0" smtClean="0">
                <a:solidFill>
                  <a:schemeClr val="tx1"/>
                </a:solidFill>
              </a:rPr>
              <a:t>sanctions </a:t>
            </a:r>
            <a:r>
              <a:rPr lang="fr-FR" altLang="fr-FR" dirty="0" smtClean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(Max : 3 </a:t>
            </a:r>
            <a:r>
              <a:rPr lang="fr-FR" altLang="fr-FR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millions </a:t>
            </a:r>
            <a:r>
              <a:rPr lang="fr-FR" altLang="fr-FR" dirty="0" smtClean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d’euros d’amende)</a:t>
            </a:r>
            <a:endParaRPr lang="fr-FR" altLang="fr-FR" dirty="0">
              <a:solidFill>
                <a:schemeClr val="tx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r-FR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1"/>
                </a:solidFill>
              </a:rPr>
              <a:t>Cession </a:t>
            </a:r>
            <a:r>
              <a:rPr lang="fr-FR" dirty="0">
                <a:solidFill>
                  <a:schemeClr val="tx1"/>
                </a:solidFill>
              </a:rPr>
              <a:t>du fonds de commerce non </a:t>
            </a:r>
            <a:r>
              <a:rPr lang="fr-FR" dirty="0" smtClean="0">
                <a:solidFill>
                  <a:schemeClr val="tx1"/>
                </a:solidFill>
              </a:rPr>
              <a:t>valide, audit </a:t>
            </a:r>
            <a:r>
              <a:rPr lang="fr-FR" dirty="0">
                <a:solidFill>
                  <a:schemeClr val="tx1"/>
                </a:solidFill>
              </a:rPr>
              <a:t>d’investisseurs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1"/>
                </a:solidFill>
              </a:rPr>
              <a:t>Conséquences des cyber-attaques</a:t>
            </a:r>
            <a:endParaRPr lang="fr-FR" dirty="0">
              <a:solidFill>
                <a:schemeClr val="tx1"/>
              </a:solidFill>
            </a:endParaRP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endParaRPr lang="fr-FR" sz="1800" dirty="0">
              <a:solidFill>
                <a:schemeClr val="tx1"/>
              </a:solidFill>
            </a:endParaRPr>
          </a:p>
          <a:p>
            <a:pPr algn="just"/>
            <a:endParaRPr lang="fr-FR" sz="1800" dirty="0" smtClean="0">
              <a:solidFill>
                <a:schemeClr val="tx1"/>
              </a:solidFill>
            </a:endParaRPr>
          </a:p>
          <a:p>
            <a:endParaRPr lang="fr-FR" sz="1800" dirty="0">
              <a:solidFill>
                <a:schemeClr val="tx1"/>
              </a:solidFill>
            </a:endParaRPr>
          </a:p>
          <a:p>
            <a:endParaRPr lang="fr-FR" sz="1800" i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fr-FR" sz="1800" dirty="0" smtClean="0">
              <a:solidFill>
                <a:schemeClr val="tx1"/>
              </a:solidFill>
            </a:endParaRPr>
          </a:p>
          <a:p>
            <a:pPr defTabSz="914400"/>
            <a:endParaRPr lang="fr-FR" sz="1800" dirty="0">
              <a:solidFill>
                <a:schemeClr val="tx1"/>
              </a:solidFill>
            </a:endParaRPr>
          </a:p>
          <a:p>
            <a:pPr defTabSz="914400"/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333333"/>
                </a:solidFill>
              </a:rPr>
              <a:t>Objets connectés- Fidal </a:t>
            </a:r>
            <a:r>
              <a:rPr lang="fr-FR" dirty="0" smtClean="0">
                <a:solidFill>
                  <a:srgbClr val="333333"/>
                </a:solidFill>
              </a:rPr>
              <a:t>2017©</a:t>
            </a:r>
            <a:endParaRPr lang="fr-FR" dirty="0">
              <a:solidFill>
                <a:srgbClr val="333333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1D9C-FD3F-477C-95B6-6B7AB175725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138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Objets connectés et données personnelles</a:t>
            </a:r>
            <a:endParaRPr lang="fr-FR" b="1" cap="small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2829" y="1132764"/>
            <a:ext cx="8543925" cy="4684907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Absence </a:t>
            </a:r>
            <a:r>
              <a:rPr lang="fr-FR" dirty="0"/>
              <a:t>de définition juridique des objets </a:t>
            </a:r>
            <a:r>
              <a:rPr lang="fr-FR" dirty="0" smtClean="0"/>
              <a:t>connectés (multiplicité d’objets)</a:t>
            </a:r>
          </a:p>
          <a:p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900" dirty="0" smtClean="0">
                <a:solidFill>
                  <a:schemeClr val="tx1"/>
                </a:solidFill>
              </a:rPr>
              <a:t>Sport</a:t>
            </a:r>
            <a:r>
              <a:rPr lang="fr-FR" sz="1900" dirty="0">
                <a:solidFill>
                  <a:schemeClr val="tx1"/>
                </a:solidFill>
              </a:rPr>
              <a:t>, santé et bien-être </a:t>
            </a:r>
          </a:p>
          <a:p>
            <a:pPr marL="1314450" lvl="2" algn="just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fr-FR" sz="1500" dirty="0"/>
              <a:t>pacemakers, capteurs d’activité, thermomètre, balance,  lunettes…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900" dirty="0">
                <a:solidFill>
                  <a:schemeClr val="tx1"/>
                </a:solidFill>
              </a:rPr>
              <a:t>Sécurité et domotique </a:t>
            </a:r>
          </a:p>
          <a:p>
            <a:pPr marL="1314450" lvl="2" algn="just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fr-FR" sz="1500" dirty="0"/>
              <a:t>vidéosurveillance, serrures, …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900" dirty="0">
                <a:solidFill>
                  <a:schemeClr val="tx1"/>
                </a:solidFill>
              </a:rPr>
              <a:t>Transport </a:t>
            </a:r>
          </a:p>
          <a:p>
            <a:pPr marL="1314450" lvl="2" algn="just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fr-FR" sz="1500" dirty="0"/>
              <a:t>véhicule autonome, machines agricoles …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900" dirty="0">
                <a:solidFill>
                  <a:schemeClr val="tx1"/>
                </a:solidFill>
              </a:rPr>
              <a:t>Energie </a:t>
            </a:r>
          </a:p>
          <a:p>
            <a:pPr marL="1314450" lvl="2" algn="just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fr-FR" sz="1500" dirty="0"/>
              <a:t>eau, électricité (Smart </a:t>
            </a:r>
            <a:r>
              <a:rPr lang="fr-FR" sz="1500" dirty="0" err="1"/>
              <a:t>Grid</a:t>
            </a:r>
            <a:r>
              <a:rPr lang="fr-FR" sz="1500" dirty="0"/>
              <a:t>), ...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900" dirty="0">
                <a:solidFill>
                  <a:schemeClr val="tx1"/>
                </a:solidFill>
              </a:rPr>
              <a:t>Entreprise </a:t>
            </a:r>
          </a:p>
          <a:p>
            <a:pPr marL="1314450" lvl="2" algn="just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fr-FR" sz="1500" dirty="0"/>
              <a:t>chaine d’approvisionnement, gestion des stocks, espaces de travail…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900" dirty="0">
                <a:solidFill>
                  <a:schemeClr val="tx1"/>
                </a:solidFill>
              </a:rPr>
              <a:t>Traçabilité des produits </a:t>
            </a:r>
          </a:p>
          <a:p>
            <a:pPr marL="1314450" lvl="2" algn="just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fr-FR" sz="1500" dirty="0"/>
              <a:t>puces sur les bouteilles de vins, paquets de cigarettes, </a:t>
            </a:r>
            <a:r>
              <a:rPr lang="fr-FR" sz="1500" dirty="0" smtClean="0"/>
              <a:t>…</a:t>
            </a:r>
          </a:p>
          <a:p>
            <a:pPr marL="285750" lvl="2" algn="just">
              <a:lnSpc>
                <a:spcPct val="100000"/>
              </a:lnSpc>
              <a:spcBef>
                <a:spcPts val="813"/>
              </a:spcBef>
              <a:buClrTx/>
              <a:buFont typeface="Wingdings" panose="05000000000000000000" pitchFamily="2" charset="2"/>
              <a:buChar char="q"/>
            </a:pPr>
            <a:r>
              <a:rPr lang="fr-FR" sz="1900" dirty="0"/>
              <a:t>Tatouage connecté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1D9C-FD3F-477C-95B6-6B7AB175725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68244" y="6422443"/>
            <a:ext cx="3343275" cy="435559"/>
          </a:xfrm>
        </p:spPr>
        <p:txBody>
          <a:bodyPr/>
          <a:lstStyle/>
          <a:p>
            <a:r>
              <a:rPr lang="fr-FR" dirty="0" smtClean="0">
                <a:solidFill>
                  <a:srgbClr val="333333"/>
                </a:solidFill>
              </a:rPr>
              <a:t>Objets connectés- Fidal </a:t>
            </a:r>
            <a:r>
              <a:rPr lang="fr-FR" dirty="0" smtClean="0">
                <a:solidFill>
                  <a:srgbClr val="333333"/>
                </a:solidFill>
              </a:rPr>
              <a:t>2017©</a:t>
            </a:r>
            <a:endParaRPr lang="fr-FR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0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785" y="941068"/>
            <a:ext cx="9072369" cy="52277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fr-FR" sz="1900" dirty="0" smtClean="0"/>
          </a:p>
          <a:p>
            <a:pPr>
              <a:lnSpc>
                <a:spcPct val="80000"/>
              </a:lnSpc>
            </a:pPr>
            <a:r>
              <a:rPr lang="fr-FR" sz="1900" dirty="0" smtClean="0"/>
              <a:t>Rappel </a:t>
            </a:r>
            <a:r>
              <a:rPr lang="fr-FR" sz="1900" dirty="0"/>
              <a:t>du régime actuel </a:t>
            </a:r>
          </a:p>
          <a:p>
            <a:endParaRPr lang="fr-FR" sz="1800" b="1" dirty="0" smtClean="0"/>
          </a:p>
          <a:p>
            <a:endParaRPr lang="fr-FR" sz="14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sz="1800" dirty="0">
                <a:solidFill>
                  <a:schemeClr val="tx1"/>
                </a:solidFill>
              </a:rPr>
              <a:t>Le régime actuel (la loi Informatiques et Libertés du 6 janvier 1978) repose notamment sur :</a:t>
            </a:r>
          </a:p>
          <a:p>
            <a:endParaRPr lang="fr-FR" sz="14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314450" lvl="2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>
                    <a:lumMod val="50000"/>
                  </a:schemeClr>
                </a:solidFill>
              </a:rPr>
              <a:t>Un système de déclarations préalables (voire autorisations de la CNIL);</a:t>
            </a:r>
          </a:p>
          <a:p>
            <a:pPr marL="1314450" lvl="2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>
                    <a:lumMod val="50000"/>
                  </a:schemeClr>
                </a:solidFill>
              </a:rPr>
              <a:t>Une information </a:t>
            </a:r>
            <a:r>
              <a:rPr lang="fr-FR" sz="1400" dirty="0" smtClean="0">
                <a:solidFill>
                  <a:schemeClr val="tx1">
                    <a:lumMod val="50000"/>
                  </a:schemeClr>
                </a:solidFill>
              </a:rPr>
              <a:t>préalable (voire consentement exprès) </a:t>
            </a:r>
            <a:r>
              <a:rPr lang="fr-FR" sz="1400" dirty="0">
                <a:solidFill>
                  <a:schemeClr val="tx1">
                    <a:lumMod val="50000"/>
                  </a:schemeClr>
                </a:solidFill>
              </a:rPr>
              <a:t>des personnes dont les données personnelles sont traitées</a:t>
            </a:r>
            <a:r>
              <a:rPr lang="fr-FR" sz="14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lvl="2" indent="0">
              <a:buNone/>
            </a:pPr>
            <a:endParaRPr lang="fr-FR" sz="140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r-FR" sz="1800" dirty="0">
                <a:solidFill>
                  <a:schemeClr val="tx1"/>
                </a:solidFill>
              </a:rPr>
              <a:t>Obligations spécifiques en matière de traitement de données de santé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1D9C-FD3F-477C-95B6-6B7AB1757252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03009" y="152249"/>
            <a:ext cx="8673745" cy="649806"/>
          </a:xfrm>
        </p:spPr>
        <p:txBody>
          <a:bodyPr>
            <a:norm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Objets connectés et données personnelles</a:t>
            </a:r>
            <a:endParaRPr lang="fr-FR" b="1" cap="small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68244" y="6422443"/>
            <a:ext cx="3343275" cy="435559"/>
          </a:xfrm>
        </p:spPr>
        <p:txBody>
          <a:bodyPr/>
          <a:lstStyle/>
          <a:p>
            <a:r>
              <a:rPr lang="fr-FR" dirty="0" smtClean="0">
                <a:solidFill>
                  <a:srgbClr val="333333"/>
                </a:solidFill>
              </a:rPr>
              <a:t>Objets connectés- Fidal </a:t>
            </a:r>
            <a:r>
              <a:rPr lang="fr-FR" dirty="0" smtClean="0">
                <a:solidFill>
                  <a:srgbClr val="333333"/>
                </a:solidFill>
              </a:rPr>
              <a:t>2017©</a:t>
            </a:r>
            <a:endParaRPr lang="fr-FR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785" y="941068"/>
            <a:ext cx="9072369" cy="5227719"/>
          </a:xfrm>
        </p:spPr>
        <p:txBody>
          <a:bodyPr/>
          <a:lstStyle/>
          <a:p>
            <a:endParaRPr lang="fr-FR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 smtClean="0"/>
              <a:t>Nouveau règlement données personnelles (GDPR)</a:t>
            </a:r>
          </a:p>
          <a:p>
            <a:endParaRPr lang="fr-FR" sz="1800" b="1" dirty="0" smtClean="0"/>
          </a:p>
          <a:p>
            <a:pPr marL="1314450" lvl="2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tx1">
                    <a:lumMod val="50000"/>
                  </a:schemeClr>
                </a:solidFill>
              </a:rPr>
              <a:t>25 mai 2016 : </a:t>
            </a:r>
            <a:r>
              <a:rPr lang="fr-FR" sz="1400" dirty="0">
                <a:solidFill>
                  <a:schemeClr val="tx1">
                    <a:lumMod val="50000"/>
                  </a:schemeClr>
                </a:solidFill>
              </a:rPr>
              <a:t>Entrée en vigueur du règlement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 smtClean="0"/>
              <a:t>Calendrier </a:t>
            </a:r>
            <a:r>
              <a:rPr lang="fr-FR" sz="1800" b="1" dirty="0" smtClean="0"/>
              <a:t>de la réforme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1" dirty="0" smtClean="0"/>
          </a:p>
          <a:p>
            <a:pPr marL="1314450" lvl="2"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chemeClr val="tx1">
                    <a:lumMod val="50000"/>
                  </a:schemeClr>
                </a:solidFill>
              </a:rPr>
              <a:t>25 </a:t>
            </a:r>
            <a:r>
              <a:rPr lang="fr-FR" sz="1400" b="1" dirty="0" smtClean="0">
                <a:solidFill>
                  <a:schemeClr val="tx1">
                    <a:lumMod val="50000"/>
                  </a:schemeClr>
                </a:solidFill>
              </a:rPr>
              <a:t>mai 2018 </a:t>
            </a:r>
            <a:r>
              <a:rPr lang="fr-FR" sz="140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fr-FR" b="1" u="sng" dirty="0" smtClean="0">
                <a:solidFill>
                  <a:schemeClr val="tx1">
                    <a:lumMod val="50000"/>
                  </a:schemeClr>
                </a:solidFill>
              </a:rPr>
              <a:t>Application</a:t>
            </a:r>
            <a:r>
              <a:rPr lang="fr-FR" sz="1400" dirty="0" smtClean="0">
                <a:solidFill>
                  <a:schemeClr val="tx1">
                    <a:lumMod val="50000"/>
                  </a:schemeClr>
                </a:solidFill>
              </a:rPr>
              <a:t> directe du </a:t>
            </a:r>
            <a:r>
              <a:rPr lang="fr-FR" sz="1400" dirty="0">
                <a:solidFill>
                  <a:schemeClr val="tx1">
                    <a:lumMod val="50000"/>
                  </a:schemeClr>
                </a:solidFill>
              </a:rPr>
              <a:t>r</a:t>
            </a:r>
            <a:r>
              <a:rPr lang="fr-FR" sz="1400" dirty="0" smtClean="0">
                <a:solidFill>
                  <a:schemeClr val="tx1">
                    <a:lumMod val="50000"/>
                  </a:schemeClr>
                </a:solidFill>
              </a:rPr>
              <a:t>èglement dans tous les pays membres de l’Union </a:t>
            </a:r>
            <a:r>
              <a:rPr lang="fr-FR" sz="1400" dirty="0" smtClean="0">
                <a:solidFill>
                  <a:schemeClr val="tx1">
                    <a:lumMod val="50000"/>
                  </a:schemeClr>
                </a:solidFill>
              </a:rPr>
              <a:t>européenne </a:t>
            </a:r>
          </a:p>
          <a:p>
            <a:pPr marL="1314450" lvl="2">
              <a:buFont typeface="Wingdings" panose="05000000000000000000" pitchFamily="2" charset="2"/>
              <a:buChar char="Ø"/>
            </a:pPr>
            <a:endParaRPr lang="fr-FR" sz="1400" dirty="0">
              <a:solidFill>
                <a:schemeClr val="tx1">
                  <a:lumMod val="50000"/>
                </a:schemeClr>
              </a:solidFill>
            </a:endParaRPr>
          </a:p>
          <a:p>
            <a:pPr marL="285750" lvl="2">
              <a:lnSpc>
                <a:spcPct val="100000"/>
              </a:lnSpc>
              <a:spcBef>
                <a:spcPts val="813"/>
              </a:spcBef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chemeClr val="bg1"/>
                </a:solidFill>
              </a:rPr>
              <a:t>Conséquences :</a:t>
            </a:r>
          </a:p>
          <a:p>
            <a:pPr marL="1314450" lvl="2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>
                    <a:lumMod val="50000"/>
                  </a:schemeClr>
                </a:solidFill>
              </a:rPr>
              <a:t>Les opérateurs disposent de 2 années pour anticiper;</a:t>
            </a:r>
          </a:p>
          <a:p>
            <a:pPr marL="1314450" lvl="2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1">
                    <a:lumMod val="50000"/>
                  </a:schemeClr>
                </a:solidFill>
              </a:rPr>
              <a:t>Le règlement modifie en profondeur le régime actuel</a:t>
            </a:r>
            <a:endParaRPr lang="fr-FR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1D9C-FD3F-477C-95B6-6B7AB1757252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03009" y="152249"/>
            <a:ext cx="8673745" cy="649806"/>
          </a:xfrm>
        </p:spPr>
        <p:txBody>
          <a:bodyPr>
            <a:norm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Objets connectés et données personnelles</a:t>
            </a:r>
            <a:endParaRPr lang="fr-FR" b="1" cap="small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68244" y="6422443"/>
            <a:ext cx="3343275" cy="435559"/>
          </a:xfrm>
        </p:spPr>
        <p:txBody>
          <a:bodyPr/>
          <a:lstStyle/>
          <a:p>
            <a:r>
              <a:rPr lang="fr-FR" dirty="0" smtClean="0">
                <a:solidFill>
                  <a:srgbClr val="333333"/>
                </a:solidFill>
              </a:rPr>
              <a:t>Objets connectés- Fidal </a:t>
            </a:r>
            <a:r>
              <a:rPr lang="fr-FR" dirty="0" smtClean="0">
                <a:solidFill>
                  <a:srgbClr val="333333"/>
                </a:solidFill>
              </a:rPr>
              <a:t>2017©</a:t>
            </a:r>
            <a:endParaRPr lang="fr-FR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1D9C-FD3F-477C-95B6-6B7AB1757252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1027" name="Picture 3" descr="C:\Users\ASHI2611\AppData\Local\Microsoft\Windows\Temporary Internet Files\Content.IE5\WZC9EL19\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655" y="1800167"/>
            <a:ext cx="2556024" cy="287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5474676" y="752487"/>
            <a:ext cx="2672572" cy="175680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814320" y="4599166"/>
            <a:ext cx="2335041" cy="1567953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631440" y="3137569"/>
            <a:ext cx="1919259" cy="1458808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546271" y="732394"/>
            <a:ext cx="3057964" cy="2272177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852745" y="2623776"/>
            <a:ext cx="2485293" cy="1680770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953376" y="4140897"/>
            <a:ext cx="1735016" cy="1438050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849389" y="3291458"/>
            <a:ext cx="1453660" cy="144655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A4001D"/>
                </a:solidFill>
                <a:latin typeface="+mj-lt"/>
              </a:rPr>
              <a:t>  SANTE </a:t>
            </a:r>
          </a:p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Soins </a:t>
            </a:r>
          </a:p>
          <a:p>
            <a:pPr algn="ctr"/>
            <a:r>
              <a:rPr lang="fr-FR" sz="1200" b="1" dirty="0" smtClean="0"/>
              <a:t>Traitements </a:t>
            </a:r>
          </a:p>
          <a:p>
            <a:pPr algn="ctr"/>
            <a:r>
              <a:rPr lang="fr-FR" sz="1200" b="1" dirty="0" smtClean="0"/>
              <a:t>Dossier médical etc.</a:t>
            </a:r>
            <a:endParaRPr lang="fr-FR" sz="1200" b="1" dirty="0"/>
          </a:p>
          <a:p>
            <a:pPr algn="ctr"/>
            <a:endParaRPr lang="fr-FR" sz="1400" b="1" dirty="0">
              <a:solidFill>
                <a:srgbClr val="A4001D"/>
              </a:solidFill>
              <a:latin typeface="+mj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53376" y="4476224"/>
            <a:ext cx="18082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A4001D"/>
                </a:solidFill>
                <a:latin typeface="+mj-lt"/>
              </a:rPr>
              <a:t>FINANCES</a:t>
            </a:r>
          </a:p>
          <a:p>
            <a:pPr algn="ctr"/>
            <a:endParaRPr lang="fr-FR" sz="1200" b="1" dirty="0" smtClean="0">
              <a:latin typeface="+mj-lt"/>
            </a:endParaRPr>
          </a:p>
          <a:p>
            <a:pPr algn="ctr"/>
            <a:r>
              <a:rPr lang="fr-FR" sz="1200" b="1" dirty="0" smtClean="0">
                <a:latin typeface="+mj-lt"/>
              </a:rPr>
              <a:t>Revenus </a:t>
            </a:r>
          </a:p>
          <a:p>
            <a:pPr algn="ctr"/>
            <a:r>
              <a:rPr lang="fr-FR" sz="1200" b="1" dirty="0" smtClean="0">
                <a:latin typeface="+mj-lt"/>
              </a:rPr>
              <a:t>Transactions etc. </a:t>
            </a:r>
            <a:endParaRPr lang="fr-FR" sz="1200" b="1" dirty="0">
              <a:latin typeface="+mj-l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852745" y="2830828"/>
            <a:ext cx="248529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A4001D"/>
                </a:solidFill>
              </a:rPr>
              <a:t>CONTENUS </a:t>
            </a:r>
          </a:p>
          <a:p>
            <a:pPr algn="ctr"/>
            <a:endParaRPr lang="fr-FR" sz="1400" b="1" dirty="0" smtClean="0">
              <a:solidFill>
                <a:srgbClr val="A4001D"/>
              </a:solidFill>
            </a:endParaRPr>
          </a:p>
          <a:p>
            <a:pPr algn="ctr"/>
            <a:r>
              <a:rPr lang="fr-FR" sz="1200" b="1" dirty="0" smtClean="0">
                <a:latin typeface="+mj-lt"/>
              </a:rPr>
              <a:t>Médias </a:t>
            </a:r>
            <a:r>
              <a:rPr lang="fr-FR" sz="1200" dirty="0" smtClean="0">
                <a:latin typeface="+mj-lt"/>
              </a:rPr>
              <a:t>(Photos, vidéos etc.)</a:t>
            </a:r>
          </a:p>
          <a:p>
            <a:pPr algn="ctr"/>
            <a:r>
              <a:rPr lang="fr-FR" sz="1200" b="1" dirty="0" smtClean="0">
                <a:latin typeface="+mj-lt"/>
              </a:rPr>
              <a:t> Conversation </a:t>
            </a:r>
            <a:r>
              <a:rPr lang="fr-FR" sz="1200" dirty="0" smtClean="0">
                <a:latin typeface="+mj-lt"/>
              </a:rPr>
              <a:t>(SMS, appels, discussions sur les réseaux sociaux, mails etc.) </a:t>
            </a:r>
            <a:endParaRPr lang="fr-FR" sz="1200" dirty="0">
              <a:latin typeface="+mj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20898" y="4859922"/>
            <a:ext cx="216876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A4001D"/>
                </a:solidFill>
                <a:latin typeface="+mj-lt"/>
              </a:rPr>
              <a:t> COMPORTEMENT  </a:t>
            </a:r>
          </a:p>
          <a:p>
            <a:pPr algn="ctr"/>
            <a:endParaRPr lang="fr-FR" sz="1400" b="1" dirty="0" smtClean="0">
              <a:solidFill>
                <a:srgbClr val="A4001D"/>
              </a:solidFill>
              <a:latin typeface="+mj-lt"/>
            </a:endParaRPr>
          </a:p>
          <a:p>
            <a:pPr algn="ctr"/>
            <a:r>
              <a:rPr lang="fr-FR" sz="1400" b="1" dirty="0" smtClean="0">
                <a:solidFill>
                  <a:srgbClr val="A4001D"/>
                </a:solidFill>
                <a:latin typeface="+mj-lt"/>
              </a:rPr>
              <a:t>    </a:t>
            </a:r>
            <a:r>
              <a:rPr lang="fr-FR" sz="1200" b="1" dirty="0" smtClean="0">
                <a:latin typeface="+mj-lt"/>
              </a:rPr>
              <a:t>Navigation sur internet Habitudes de consommation</a:t>
            </a:r>
          </a:p>
          <a:p>
            <a:pPr algn="ctr"/>
            <a:r>
              <a:rPr lang="fr-FR" sz="1200" b="1" dirty="0">
                <a:latin typeface="+mj-lt"/>
              </a:rPr>
              <a:t>e</a:t>
            </a:r>
            <a:r>
              <a:rPr lang="fr-FR" sz="1200" b="1" dirty="0" smtClean="0">
                <a:latin typeface="+mj-lt"/>
              </a:rPr>
              <a:t>tc.</a:t>
            </a:r>
            <a:endParaRPr lang="fr-FR" sz="1200" b="1" dirty="0">
              <a:latin typeface="+mj-l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833189" y="1142632"/>
            <a:ext cx="2508738" cy="1415772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A4001D"/>
                </a:solidFill>
              </a:rPr>
              <a:t>IDENTITE </a:t>
            </a:r>
          </a:p>
          <a:p>
            <a:pPr algn="ctr"/>
            <a:endParaRPr lang="fr-FR" sz="1200" dirty="0">
              <a:solidFill>
                <a:srgbClr val="A4001D"/>
              </a:solidFill>
            </a:endParaRPr>
          </a:p>
          <a:p>
            <a:pPr algn="ctr"/>
            <a:r>
              <a:rPr lang="fr-FR" sz="1200" b="1" dirty="0" smtClean="0"/>
              <a:t>Identifiants </a:t>
            </a:r>
            <a:r>
              <a:rPr lang="fr-FR" sz="1200" dirty="0" smtClean="0"/>
              <a:t>(Nom, Email, pseudo, Adresse IP etc.) </a:t>
            </a:r>
          </a:p>
          <a:p>
            <a:pPr algn="ctr"/>
            <a:r>
              <a:rPr lang="fr-FR" sz="1200" b="1" dirty="0" smtClean="0"/>
              <a:t>Biométrie </a:t>
            </a:r>
            <a:r>
              <a:rPr lang="fr-FR" sz="1200" dirty="0" smtClean="0"/>
              <a:t>(Age, Sexe, ADN, empruntes digitales etc.)</a:t>
            </a:r>
            <a:endParaRPr lang="fr-FR" sz="1200" dirty="0"/>
          </a:p>
          <a:p>
            <a:pPr algn="ctr"/>
            <a:r>
              <a:rPr lang="fr-FR" sz="1200" b="1" dirty="0" smtClean="0"/>
              <a:t> Idéologie </a:t>
            </a:r>
            <a:r>
              <a:rPr lang="fr-FR" sz="1200" dirty="0" smtClean="0"/>
              <a:t>(Intérêts, opinion etc.) 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5729913" y="853754"/>
            <a:ext cx="22267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A4001D"/>
                </a:solidFill>
              </a:rPr>
              <a:t>RELATIONS </a:t>
            </a:r>
          </a:p>
          <a:p>
            <a:pPr algn="ctr"/>
            <a:endParaRPr lang="fr-FR" sz="1400" dirty="0" smtClean="0">
              <a:solidFill>
                <a:srgbClr val="A4001D"/>
              </a:solidFill>
            </a:endParaRPr>
          </a:p>
          <a:p>
            <a:pPr algn="ctr"/>
            <a:r>
              <a:rPr lang="fr-FR" sz="1100" b="1" dirty="0"/>
              <a:t>R</a:t>
            </a:r>
            <a:r>
              <a:rPr lang="fr-FR" sz="1100" b="1" dirty="0" smtClean="0"/>
              <a:t>éseaux sociaux </a:t>
            </a:r>
            <a:r>
              <a:rPr lang="fr-FR" sz="1100" dirty="0" smtClean="0"/>
              <a:t>(groupes, intérêts, « j’aime », durée d’inactivité  etc.) </a:t>
            </a:r>
          </a:p>
          <a:p>
            <a:pPr algn="ctr"/>
            <a:r>
              <a:rPr lang="fr-FR" sz="1100" b="1" dirty="0" smtClean="0"/>
              <a:t>Liens </a:t>
            </a:r>
            <a:r>
              <a:rPr lang="fr-FR" sz="1100" dirty="0" smtClean="0"/>
              <a:t>(amis, famille, collègues etc.) </a:t>
            </a:r>
          </a:p>
          <a:p>
            <a:pPr algn="ctr"/>
            <a:endParaRPr lang="fr-FR" sz="1200" b="1" dirty="0"/>
          </a:p>
        </p:txBody>
      </p:sp>
      <p:grpSp>
        <p:nvGrpSpPr>
          <p:cNvPr id="2" name="Groupe 1"/>
          <p:cNvGrpSpPr/>
          <p:nvPr/>
        </p:nvGrpSpPr>
        <p:grpSpPr>
          <a:xfrm>
            <a:off x="5352756" y="4493131"/>
            <a:ext cx="2444262" cy="1496814"/>
            <a:chOff x="5352756" y="4493131"/>
            <a:chExt cx="2444262" cy="1496814"/>
          </a:xfrm>
        </p:grpSpPr>
        <p:sp>
          <p:nvSpPr>
            <p:cNvPr id="19" name="Ellipse 18"/>
            <p:cNvSpPr/>
            <p:nvPr/>
          </p:nvSpPr>
          <p:spPr>
            <a:xfrm>
              <a:off x="5352756" y="4493131"/>
              <a:ext cx="2444262" cy="1496814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852745" y="4795262"/>
              <a:ext cx="145986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A4001D"/>
                  </a:solidFill>
                  <a:latin typeface="+mj-lt"/>
                </a:rPr>
                <a:t>CONTEXTE  </a:t>
              </a:r>
            </a:p>
            <a:p>
              <a:pPr algn="ctr"/>
              <a:endParaRPr lang="fr-FR" sz="1400" b="1" dirty="0">
                <a:solidFill>
                  <a:srgbClr val="A4001D"/>
                </a:solidFill>
                <a:latin typeface="+mj-lt"/>
              </a:endParaRPr>
            </a:p>
            <a:p>
              <a:pPr algn="ctr"/>
              <a:r>
                <a:rPr lang="fr-FR" sz="1200" b="1" dirty="0" smtClean="0"/>
                <a:t>Géolocalisation, </a:t>
              </a:r>
            </a:p>
            <a:p>
              <a:pPr algn="ctr"/>
              <a:r>
                <a:rPr lang="fr-FR" sz="1200" b="1" dirty="0" smtClean="0"/>
                <a:t>Itinéraires etc</a:t>
              </a:r>
              <a:r>
                <a:rPr lang="fr-FR" sz="1200" b="1" dirty="0"/>
                <a:t>.</a:t>
              </a:r>
              <a:r>
                <a:rPr lang="fr-FR" sz="1200" b="1" dirty="0" smtClean="0"/>
                <a:t> </a:t>
              </a:r>
              <a:endParaRPr lang="fr-FR" sz="1200" b="1" dirty="0"/>
            </a:p>
          </p:txBody>
        </p:sp>
      </p:grp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803009" y="152249"/>
            <a:ext cx="8673745" cy="649806"/>
          </a:xfrm>
        </p:spPr>
        <p:txBody>
          <a:bodyPr>
            <a:norm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Objets connectés et données personnelles</a:t>
            </a:r>
            <a:endParaRPr lang="fr-FR" b="1" cap="small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68244" y="6422443"/>
            <a:ext cx="3343275" cy="435559"/>
          </a:xfrm>
        </p:spPr>
        <p:txBody>
          <a:bodyPr/>
          <a:lstStyle/>
          <a:p>
            <a:r>
              <a:rPr lang="fr-FR" dirty="0" smtClean="0">
                <a:solidFill>
                  <a:srgbClr val="333333"/>
                </a:solidFill>
              </a:rPr>
              <a:t>Objets connectés- Fidal </a:t>
            </a:r>
            <a:r>
              <a:rPr lang="fr-FR" dirty="0" smtClean="0">
                <a:solidFill>
                  <a:srgbClr val="333333"/>
                </a:solidFill>
              </a:rPr>
              <a:t>2017©</a:t>
            </a:r>
            <a:endParaRPr lang="fr-FR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1D9C-FD3F-477C-95B6-6B7AB1757252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59308" y="1133836"/>
            <a:ext cx="94442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fr-FR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1"/>
                </a:solidFill>
              </a:rPr>
              <a:t>Exemples de </a:t>
            </a:r>
            <a:r>
              <a:rPr lang="fr-FR" b="1" dirty="0" smtClean="0">
                <a:solidFill>
                  <a:schemeClr val="bg1"/>
                </a:solidFill>
              </a:rPr>
              <a:t>traitement de données personnelles : </a:t>
            </a:r>
            <a:endParaRPr lang="fr-FR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dirty="0" smtClean="0"/>
              <a:t>stockage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dirty="0" smtClean="0"/>
              <a:t>organisation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dirty="0" smtClean="0"/>
              <a:t>extraction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dirty="0"/>
              <a:t>m</a:t>
            </a:r>
            <a:r>
              <a:rPr lang="fr-FR" dirty="0" smtClean="0"/>
              <a:t>odification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dirty="0"/>
              <a:t>c</a:t>
            </a:r>
            <a:r>
              <a:rPr lang="fr-FR" dirty="0" smtClean="0"/>
              <a:t>ommunication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dirty="0" smtClean="0"/>
              <a:t>rapprochement ou interconnexion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dirty="0" smtClean="0"/>
              <a:t>Etc.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03009" y="152249"/>
            <a:ext cx="8673745" cy="649806"/>
          </a:xfrm>
        </p:spPr>
        <p:txBody>
          <a:bodyPr>
            <a:norm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Objets connectés et données personnelles</a:t>
            </a:r>
            <a:endParaRPr lang="fr-FR" b="1" cap="small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68244" y="6422443"/>
            <a:ext cx="3343275" cy="435559"/>
          </a:xfrm>
        </p:spPr>
        <p:txBody>
          <a:bodyPr/>
          <a:lstStyle/>
          <a:p>
            <a:r>
              <a:rPr lang="fr-FR" dirty="0" smtClean="0">
                <a:solidFill>
                  <a:srgbClr val="333333"/>
                </a:solidFill>
              </a:rPr>
              <a:t>Objets connectés- Fidal </a:t>
            </a:r>
            <a:r>
              <a:rPr lang="fr-FR" dirty="0" smtClean="0">
                <a:solidFill>
                  <a:srgbClr val="333333"/>
                </a:solidFill>
              </a:rPr>
              <a:t>2017©</a:t>
            </a:r>
            <a:endParaRPr lang="fr-FR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2829" y="1132764"/>
            <a:ext cx="8543925" cy="4684907"/>
          </a:xfrm>
        </p:spPr>
        <p:txBody>
          <a:bodyPr/>
          <a:lstStyle/>
          <a:p>
            <a:pPr algn="just"/>
            <a:r>
              <a:rPr lang="fr-FR" dirty="0" smtClean="0"/>
              <a:t>Principales nouveautés impactant les objets connectés</a:t>
            </a:r>
          </a:p>
          <a:p>
            <a:pPr algn="just"/>
            <a:endParaRPr lang="fr-FR" sz="1800" dirty="0">
              <a:solidFill>
                <a:schemeClr val="tx1"/>
              </a:solidFill>
            </a:endParaRP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/>
              <a:t>Introduction d’une définition des « données concernant la santé » 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/>
              <a:t>Obligation de nommer un Data Protection </a:t>
            </a:r>
            <a:r>
              <a:rPr lang="fr-FR" dirty="0" err="1"/>
              <a:t>Officer</a:t>
            </a:r>
            <a:r>
              <a:rPr lang="fr-FR" dirty="0"/>
              <a:t> en cas de traitement à grande échelle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/>
              <a:t>Création du droit à la portabilité (déjà applicable en France depuis la loi « Lemaire » de 2016)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/>
              <a:t>Obligation de « </a:t>
            </a:r>
            <a:r>
              <a:rPr lang="fr-FR" dirty="0" err="1"/>
              <a:t>privacy</a:t>
            </a:r>
            <a:r>
              <a:rPr lang="fr-FR" dirty="0"/>
              <a:t> by design » et « </a:t>
            </a:r>
            <a:r>
              <a:rPr lang="fr-FR" dirty="0" err="1"/>
              <a:t>privacy</a:t>
            </a:r>
            <a:r>
              <a:rPr lang="fr-FR" dirty="0"/>
              <a:t> by default »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/>
              <a:t>Obligation de mener une étude d’impact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/>
              <a:t>Obligation de notifier les failles de sécurité (à la CNIL et aux personnes)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/>
              <a:t>Obligation de conclure des contrats avec les sous-traitants en matière de données</a:t>
            </a:r>
          </a:p>
          <a:p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1D9C-FD3F-477C-95B6-6B7AB1757252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68244" y="6422443"/>
            <a:ext cx="3343275" cy="435559"/>
          </a:xfrm>
        </p:spPr>
        <p:txBody>
          <a:bodyPr/>
          <a:lstStyle/>
          <a:p>
            <a:r>
              <a:rPr lang="fr-FR" dirty="0" smtClean="0">
                <a:solidFill>
                  <a:srgbClr val="333333"/>
                </a:solidFill>
              </a:rPr>
              <a:t>Objets connectés- Fidal </a:t>
            </a:r>
            <a:r>
              <a:rPr lang="fr-FR" dirty="0" smtClean="0">
                <a:solidFill>
                  <a:srgbClr val="333333"/>
                </a:solidFill>
              </a:rPr>
              <a:t>2017©</a:t>
            </a:r>
            <a:endParaRPr lang="fr-FR" dirty="0">
              <a:solidFill>
                <a:srgbClr val="333333"/>
              </a:solidFill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803009" y="152249"/>
            <a:ext cx="8673745" cy="649806"/>
          </a:xfrm>
        </p:spPr>
        <p:txBody>
          <a:bodyPr>
            <a:norm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Objets connectés et données personnelles</a:t>
            </a:r>
            <a:endParaRPr lang="fr-FR" b="1" cap="small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87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2829" y="1132764"/>
            <a:ext cx="8543925" cy="4684907"/>
          </a:xfrm>
        </p:spPr>
        <p:txBody>
          <a:bodyPr/>
          <a:lstStyle/>
          <a:p>
            <a:pPr algn="just"/>
            <a:r>
              <a:rPr lang="fr-FR" dirty="0" smtClean="0"/>
              <a:t>Principales difficultés spécifiques aux objets connectés</a:t>
            </a:r>
          </a:p>
          <a:p>
            <a:pPr algn="just"/>
            <a:endParaRPr lang="fr-FR" sz="1800" dirty="0">
              <a:solidFill>
                <a:schemeClr val="tx1"/>
              </a:solidFill>
            </a:endParaRP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 smtClean="0"/>
              <a:t>Identification du/des responsables de traitement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 smtClean="0"/>
              <a:t>Identification du rôle d’un prestataire (sous-traitant de données personnelles?)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 smtClean="0"/>
              <a:t>L’acheteur de l’objet connecté peut ne pas être l’utilisateur : difficultés à informer la personne dont les données sont collectées/voire à obtenir son consentement.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 smtClean="0"/>
              <a:t>Difficultés techniques d’information des personnes concernées (sur quel support?)</a:t>
            </a:r>
          </a:p>
          <a:p>
            <a:pPr marL="742950" lvl="1" indent="-285750" algn="just" defTabSz="914400">
              <a:buFont typeface="Wingdings" panose="05000000000000000000" pitchFamily="2" charset="2"/>
              <a:buChar char="Ø"/>
            </a:pPr>
            <a:r>
              <a:rPr lang="fr-FR" dirty="0" smtClean="0"/>
              <a:t>Difficultés à identifier les catégories de données traitées et leur régime (données de santé?)</a:t>
            </a:r>
            <a:endParaRPr lang="fr-FR" dirty="0"/>
          </a:p>
          <a:p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1D9C-FD3F-477C-95B6-6B7AB1757252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68244" y="6422443"/>
            <a:ext cx="3343275" cy="435559"/>
          </a:xfrm>
        </p:spPr>
        <p:txBody>
          <a:bodyPr/>
          <a:lstStyle/>
          <a:p>
            <a:r>
              <a:rPr lang="fr-FR" dirty="0" smtClean="0">
                <a:solidFill>
                  <a:srgbClr val="333333"/>
                </a:solidFill>
              </a:rPr>
              <a:t>Objets connectés- Fidal </a:t>
            </a:r>
            <a:r>
              <a:rPr lang="fr-FR" dirty="0" smtClean="0">
                <a:solidFill>
                  <a:srgbClr val="333333"/>
                </a:solidFill>
              </a:rPr>
              <a:t>2017©</a:t>
            </a:r>
            <a:endParaRPr lang="fr-FR" dirty="0">
              <a:solidFill>
                <a:srgbClr val="333333"/>
              </a:solidFill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803009" y="152249"/>
            <a:ext cx="8673745" cy="649806"/>
          </a:xfrm>
        </p:spPr>
        <p:txBody>
          <a:bodyPr>
            <a:norm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Objets connectés et données personnelles</a:t>
            </a:r>
            <a:endParaRPr lang="fr-FR" b="1" cap="small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7854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FIDAL-TEMPLATE">
      <a:dk1>
        <a:srgbClr val="333333"/>
      </a:dk1>
      <a:lt1>
        <a:srgbClr val="A80A2D"/>
      </a:lt1>
      <a:dk2>
        <a:srgbClr val="7D6392"/>
      </a:dk2>
      <a:lt2>
        <a:srgbClr val="9172AB"/>
      </a:lt2>
      <a:accent1>
        <a:srgbClr val="749B1C"/>
      </a:accent1>
      <a:accent2>
        <a:srgbClr val="A8C813"/>
      </a:accent2>
      <a:accent3>
        <a:srgbClr val="4C99AF"/>
      </a:accent3>
      <a:accent4>
        <a:srgbClr val="5FC4E1"/>
      </a:accent4>
      <a:accent5>
        <a:srgbClr val="F49800"/>
      </a:accent5>
      <a:accent6>
        <a:srgbClr val="CF8300"/>
      </a:accent6>
      <a:hlink>
        <a:srgbClr val="333333"/>
      </a:hlink>
      <a:folHlink>
        <a:srgbClr val="954F72"/>
      </a:folHlink>
    </a:clrScheme>
    <a:fontScheme name="FIDA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FIDAL-TEMPLATE">
      <a:dk1>
        <a:srgbClr val="333333"/>
      </a:dk1>
      <a:lt1>
        <a:srgbClr val="A80A2D"/>
      </a:lt1>
      <a:dk2>
        <a:srgbClr val="7D6392"/>
      </a:dk2>
      <a:lt2>
        <a:srgbClr val="9172AB"/>
      </a:lt2>
      <a:accent1>
        <a:srgbClr val="749B1C"/>
      </a:accent1>
      <a:accent2>
        <a:srgbClr val="A8C813"/>
      </a:accent2>
      <a:accent3>
        <a:srgbClr val="4C99AF"/>
      </a:accent3>
      <a:accent4>
        <a:srgbClr val="5FC4E1"/>
      </a:accent4>
      <a:accent5>
        <a:srgbClr val="F49800"/>
      </a:accent5>
      <a:accent6>
        <a:srgbClr val="CF8300"/>
      </a:accent6>
      <a:hlink>
        <a:srgbClr val="333333"/>
      </a:hlink>
      <a:folHlink>
        <a:srgbClr val="954F72"/>
      </a:folHlink>
    </a:clrScheme>
    <a:fontScheme name="FIDA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référence" ma:contentTypeID="0x010100310EF7E03859473E9A578634C3D127F5008413E6346086E049A26BD27C0E18E11B" ma:contentTypeVersion="47" ma:contentTypeDescription="Document de référence" ma:contentTypeScope="" ma:versionID="7606211bd49fb5ce21f21e7537cb685e">
  <xsd:schema xmlns:xsd="http://www.w3.org/2001/XMLSchema" xmlns:xs="http://www.w3.org/2001/XMLSchema" xmlns:p="http://schemas.microsoft.com/office/2006/metadata/properties" xmlns:ns2="6988803f-edbd-4c44-a68c-98a500760f7d" xmlns:ns3="http://schemas.microsoft.com/sharepoint/v3/fields" xmlns:ns4="969acb42-d1c9-4f41-a8da-3e6b064b197b" xmlns:ns5="http://schemas.microsoft.com/sharepoint/v4" targetNamespace="http://schemas.microsoft.com/office/2006/metadata/properties" ma:root="true" ma:fieldsID="1219395c40d54319c4bd0e99e98af851" ns2:_="" ns3:_="" ns4:_="" ns5:_="">
    <xsd:import namespace="6988803f-edbd-4c44-a68c-98a500760f7d"/>
    <xsd:import namespace="http://schemas.microsoft.com/sharepoint/v3/fields"/>
    <xsd:import namespace="969acb42-d1c9-4f41-a8da-3e6b064b197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ypeDocument" minOccurs="0"/>
                <xsd:element ref="ns2:Site_x0020_auteur"/>
                <xsd:element ref="ns3:FIDAL_DatePeremption" minOccurs="0"/>
                <xsd:element ref="ns2:Langues" minOccurs="0"/>
                <xsd:element ref="ns2:TaxCatchAll" minOccurs="0"/>
                <xsd:element ref="ns2:TaxCatchAllLabel" minOccurs="0"/>
                <xsd:element ref="ns3:FIDAL_Responsable" minOccurs="0"/>
                <xsd:element ref="ns3:_DCDateCreated" minOccurs="0"/>
                <xsd:element ref="ns2:TaxKeywordTaxHTField" minOccurs="0"/>
                <xsd:element ref="ns4:Audiences_x0020_cibl_x00e9_es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88803f-edbd-4c44-a68c-98a500760f7d" elementFormDefault="qualified">
    <xsd:import namespace="http://schemas.microsoft.com/office/2006/documentManagement/types"/>
    <xsd:import namespace="http://schemas.microsoft.com/office/infopath/2007/PartnerControls"/>
    <xsd:element name="TypeDocument" ma:index="2" nillable="true" ma:displayName="Type document" ma:default="Présentation" ma:format="Dropdown" ma:internalName="TypeDocument">
      <xsd:simpleType>
        <xsd:restriction base="dms:Choice">
          <xsd:enumeration value="Présentation"/>
          <xsd:enumeration value="Guides/Outils"/>
          <xsd:enumeration value="Benchmark"/>
          <xsd:enumeration value="Lettres/Newsletters"/>
          <xsd:enumeration value="RP"/>
          <xsd:enumeration value="Compte-rendu"/>
          <xsd:enumeration value="Identité visuelle"/>
          <xsd:enumeration value="Bilan"/>
          <xsd:enumeration value="Autres"/>
        </xsd:restriction>
      </xsd:simpleType>
    </xsd:element>
    <xsd:element name="Site_x0020_auteur" ma:index="3" ma:displayName="Site auteur" ma:default="Siège" ma:format="Dropdown" ma:internalName="Site_x0020_auteur" ma:readOnly="false">
      <xsd:simpleType>
        <xsd:restriction base="dms:Choice">
          <xsd:enumeration value="Aquitaine-Limousin"/>
          <xsd:enumeration value="Bourgogne - Franche-Comté"/>
          <xsd:enumeration value="Bretagne"/>
          <xsd:enumeration value="Champagne - Alsace - Lorraine"/>
          <xsd:enumeration value="Clermont-Ferrand"/>
          <xsd:enumeration value="Direction Internationale"/>
          <xsd:enumeration value="Le Mans"/>
          <xsd:enumeration value="Lyon"/>
          <xsd:enumeration value="Méditerranée"/>
          <xsd:enumeration value="Nantes"/>
          <xsd:enumeration value="Nord Picardie"/>
          <xsd:enumeration value="Normandie"/>
          <xsd:enumeration value="Paris"/>
          <xsd:enumeration value="Siège"/>
          <xsd:enumeration value="Toulouse"/>
        </xsd:restriction>
      </xsd:simpleType>
    </xsd:element>
    <xsd:element name="Langues" ma:index="5" nillable="true" ma:displayName="Langues" ma:format="Dropdown" ma:internalName="Langues" ma:readOnly="false">
      <xsd:simpleType>
        <xsd:restriction base="dms:Choice">
          <xsd:enumeration value="Français"/>
          <xsd:enumeration value="Anglais"/>
        </xsd:restriction>
      </xsd:simpleType>
    </xsd:element>
    <xsd:element name="TaxCatchAll" ma:index="6" nillable="true" ma:displayName="Colonne Attraper tout de Taxonomie" ma:description="" ma:hidden="true" ma:list="{001c5b98-479c-48ba-b062-e846b6760774}" ma:internalName="TaxCatchAll" ma:showField="CatchAllData" ma:web="6988803f-edbd-4c44-a68c-98a500760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7" nillable="true" ma:displayName="Colonne Attraper tout de Taxonomie1" ma:description="" ma:hidden="true" ma:list="{001c5b98-479c-48ba-b062-e846b6760774}" ma:internalName="TaxCatchAllLabel" ma:readOnly="true" ma:showField="CatchAllDataLabel" ma:web="6988803f-edbd-4c44-a68c-98a500760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8" nillable="true" ma:taxonomy="true" ma:internalName="TaxKeywordTaxHTField" ma:taxonomyFieldName="TaxKeyword" ma:displayName="Mots clés d’entreprise" ma:fieldId="{23f27201-bee3-471e-b2e7-b64fd8b7ca38}" ma:taxonomyMulti="true" ma:sspId="1ea885d9-1978-45cf-bc62-75886c1095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FIDAL_DatePeremption" ma:index="4" nillable="true" ma:displayName="Date de péremption" ma:format="DateOnly" ma:internalName="FIDAL_DatePeremption">
      <xsd:simpleType>
        <xsd:restriction base="dms:DateTime"/>
      </xsd:simpleType>
    </xsd:element>
    <xsd:element name="FIDAL_Responsable" ma:index="15" nillable="true" ma:displayName="Responsable" ma:indexed="true" ma:list="UserInfo" ma:SharePointGroup="0" ma:internalName="FIDAL_Responsabl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CDateCreated" ma:index="16" nillable="true" ma:displayName="Date de création" ma:description="Date à laquelle la ressource a été créée" ma:format="DateTime" ma:indexed="true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9acb42-d1c9-4f41-a8da-3e6b064b197b" elementFormDefault="qualified">
    <xsd:import namespace="http://schemas.microsoft.com/office/2006/documentManagement/types"/>
    <xsd:import namespace="http://schemas.microsoft.com/office/infopath/2007/PartnerControls"/>
    <xsd:element name="Audiences_x0020_cibl_x00e9_es" ma:index="19" nillable="true" ma:displayName="Audiences ciblées" ma:internalName="Audiences_x0020_cibl_x00e9_e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Type de contenu"/>
        <xsd:element ref="dc:title" minOccurs="0" maxOccurs="1" ma:displayName="Titre"/>
        <xsd:element ref="dc:subject" minOccurs="0" maxOccurs="1"/>
        <xsd:element ref="dc:description" minOccurs="0" maxOccurs="1" ma:index="1" ma:displayName="Commentaire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es xmlns="6988803f-edbd-4c44-a68c-98a500760f7d" xsi:nil="true"/>
    <Site_x0020_auteur xmlns="6988803f-edbd-4c44-a68c-98a500760f7d">Siège</Site_x0020_auteur>
    <IconOverlay xmlns="http://schemas.microsoft.com/sharepoint/v4" xsi:nil="true"/>
    <_DCDateCreated xmlns="http://schemas.microsoft.com/sharepoint/v3/fields" xsi:nil="true"/>
    <Audiences_x0020_cibl_x00e9_es xmlns="969acb42-d1c9-4f41-a8da-3e6b064b197b" xsi:nil="true"/>
    <TaxCatchAll xmlns="6988803f-edbd-4c44-a68c-98a500760f7d"/>
    <TypeDocument xmlns="6988803f-edbd-4c44-a68c-98a500760f7d">Présentation</TypeDocument>
    <TaxKeywordTaxHTField xmlns="6988803f-edbd-4c44-a68c-98a500760f7d">
      <Terms xmlns="http://schemas.microsoft.com/office/infopath/2007/PartnerControls"/>
    </TaxKeywordTaxHTField>
    <FIDAL_DatePeremption xmlns="http://schemas.microsoft.com/sharepoint/v3/fields" xsi:nil="true"/>
    <FIDAL_Responsable xmlns="http://schemas.microsoft.com/sharepoint/v3/fields">
      <UserInfo>
        <DisplayName/>
        <AccountId xsi:nil="true"/>
        <AccountType/>
      </UserInfo>
    </FIDAL_Responsable>
  </documentManagement>
</p:properties>
</file>

<file path=customXml/itemProps1.xml><?xml version="1.0" encoding="utf-8"?>
<ds:datastoreItem xmlns:ds="http://schemas.openxmlformats.org/officeDocument/2006/customXml" ds:itemID="{31AC9F3C-2C03-45A3-9014-0114574B84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0F552D-AACB-4337-9B82-64DBD34B0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88803f-edbd-4c44-a68c-98a500760f7d"/>
    <ds:schemaRef ds:uri="http://schemas.microsoft.com/sharepoint/v3/fields"/>
    <ds:schemaRef ds:uri="969acb42-d1c9-4f41-a8da-3e6b064b197b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D9D558-56AC-4677-ACBE-EC7413228BC7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sharepoint/v4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969acb42-d1c9-4f41-a8da-3e6b064b197b"/>
    <ds:schemaRef ds:uri="http://schemas.microsoft.com/sharepoint/v3/fields"/>
    <ds:schemaRef ds:uri="6988803f-edbd-4c44-a68c-98a500760f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609</Words>
  <Application>Microsoft Office PowerPoint</Application>
  <PresentationFormat>Format A4 (210 x 297 mm)</PresentationFormat>
  <Paragraphs>154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1_Thème Office</vt:lpstr>
      <vt:lpstr>Données personnelles et Objets connectes</vt:lpstr>
      <vt:lpstr>Objets connectés et données personnelles</vt:lpstr>
      <vt:lpstr>Objets connectés et données personnelles</vt:lpstr>
      <vt:lpstr>Objets connectés et données personnelles</vt:lpstr>
      <vt:lpstr>Objets connectés et données personnelles</vt:lpstr>
      <vt:lpstr>Objets connectés et données personnelles</vt:lpstr>
      <vt:lpstr>Objets connectés et données personnelles</vt:lpstr>
      <vt:lpstr>Objets connectés et données personnelles</vt:lpstr>
      <vt:lpstr>Objets connectés et données personnelles</vt:lpstr>
      <vt:lpstr>Vos interlocuteurs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kblnd</dc:title>
  <dc:creator>Esperandieu Laura</dc:creator>
  <cp:lastModifiedBy>Viard-Cretat Anne-Sophie</cp:lastModifiedBy>
  <cp:revision>292</cp:revision>
  <cp:lastPrinted>2017-05-15T06:58:13Z</cp:lastPrinted>
  <dcterms:created xsi:type="dcterms:W3CDTF">2014-09-10T16:24:13Z</dcterms:created>
  <dcterms:modified xsi:type="dcterms:W3CDTF">2017-05-15T07:06:24Z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0x010100310EF7E03859473E9A578634C3D127F5008413E6346086E049A26BD27C0E18E11B</vt:lpwstr>
  </property>
</Properties>
</file>