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7" r:id="rId2"/>
    <p:sldId id="265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537"/>
    <a:srgbClr val="3D6984"/>
    <a:srgbClr val="3B8087"/>
    <a:srgbClr val="FFB400"/>
    <a:srgbClr val="429B45"/>
    <a:srgbClr val="60341F"/>
    <a:srgbClr val="80260D"/>
    <a:srgbClr val="3961A1"/>
    <a:srgbClr val="7E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 snapToGrid="0" snapToObjects="1"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25A80A-37A3-4EB4-A425-46A79F9F7312}" type="datetimeFigureOut">
              <a:rPr lang="fr-FR"/>
              <a:pPr>
                <a:defRPr/>
              </a:pPr>
              <a:t>13/05/2019</a:t>
            </a:fld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D29DA9-54A8-484D-994E-F09325E463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1770" y="87086"/>
            <a:ext cx="5210629" cy="885372"/>
          </a:xfrm>
        </p:spPr>
        <p:txBody>
          <a:bodyPr>
            <a:noAutofit/>
          </a:bodyPr>
          <a:lstStyle>
            <a:lvl1pPr algn="l">
              <a:defRPr sz="2000" b="1" cap="all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465138" y="1444171"/>
            <a:ext cx="8213725" cy="4971143"/>
          </a:xfrm>
          <a:noFill/>
        </p:spPr>
        <p:txBody>
          <a:bodyPr>
            <a:normAutofit/>
          </a:bodyPr>
          <a:lstStyle>
            <a:lvl1pPr marL="180975" indent="-180975">
              <a:lnSpc>
                <a:spcPts val="2700"/>
              </a:lnSpc>
              <a:defRPr sz="1600" b="1" cap="all" spc="20" baseline="0">
                <a:solidFill>
                  <a:srgbClr val="3D6984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defRPr sz="2400" b="1" cap="all" spc="20" baseline="0">
                <a:solidFill>
                  <a:srgbClr val="3961A1"/>
                </a:solidFill>
              </a:defRPr>
            </a:lvl2pPr>
            <a:lvl3pPr marL="180975" indent="-180975">
              <a:defRPr sz="2000" b="1" cap="all" spc="20" baseline="0">
                <a:solidFill>
                  <a:srgbClr val="3961A1"/>
                </a:solidFill>
              </a:defRPr>
            </a:lvl3pPr>
            <a:lvl4pPr marL="180975" indent="-180975">
              <a:defRPr sz="1800" b="1" cap="all" spc="20" baseline="0">
                <a:solidFill>
                  <a:srgbClr val="3961A1"/>
                </a:solidFill>
              </a:defRPr>
            </a:lvl4pPr>
            <a:lvl5pPr marL="180975" indent="-180975">
              <a:defRPr sz="1800" b="1" cap="all" spc="20" baseline="0">
                <a:solidFill>
                  <a:srgbClr val="3961A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7190-CB8A-47C9-A501-CB4F6889B3B5}" type="datetimeFigureOut">
              <a:rPr lang="fr-FR"/>
              <a:pPr>
                <a:defRPr/>
              </a:pPr>
              <a:t>13/05/2019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5EC8-C997-4473-A9A1-B405FA89A2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36B6F2-8A0F-4E90-B7E1-5E40EC8C50A6}" type="datetimeFigureOut">
              <a:rPr lang="fr-FR"/>
              <a:pPr>
                <a:defRPr/>
              </a:pPr>
              <a:t>13/05/2019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96D30-1217-4334-8A3D-DBCAE9AAB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re 1"/>
          <p:cNvSpPr>
            <a:spLocks noGrp="1"/>
          </p:cNvSpPr>
          <p:nvPr>
            <p:ph type="title" idx="4294967295"/>
          </p:nvPr>
        </p:nvSpPr>
        <p:spPr>
          <a:xfrm>
            <a:off x="3832225" y="87313"/>
            <a:ext cx="5210175" cy="885825"/>
          </a:xfrm>
        </p:spPr>
        <p:txBody>
          <a:bodyPr/>
          <a:lstStyle/>
          <a:p>
            <a:pPr algn="l" eaLnBrk="1" hangingPunct="1"/>
            <a:r>
              <a:rPr lang="fr-FR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LE BESOIN</a:t>
            </a:r>
          </a:p>
        </p:txBody>
      </p:sp>
      <p:sp>
        <p:nvSpPr>
          <p:cNvPr id="5125" name="Espace réservé du contenu 2"/>
          <p:cNvSpPr>
            <a:spLocks/>
          </p:cNvSpPr>
          <p:nvPr/>
        </p:nvSpPr>
        <p:spPr bwMode="auto">
          <a:xfrm>
            <a:off x="1064419" y="2396931"/>
            <a:ext cx="70151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2800" b="1" i="1" dirty="0">
                <a:solidFill>
                  <a:srgbClr val="3D6984"/>
                </a:solidFill>
                <a:cs typeface="Arial" charset="0"/>
              </a:rPr>
              <a:t>&lt; Nom du projet ou de l’entreprise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Nom du contact &gt;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fr-FR" sz="2400" b="1" i="1" dirty="0">
                <a:solidFill>
                  <a:srgbClr val="3D6984"/>
                </a:solidFill>
                <a:cs typeface="Arial" charset="0"/>
              </a:rPr>
              <a:t>&lt; Site web </a:t>
            </a:r>
            <a:r>
              <a:rPr lang="fr-FR" sz="2400" b="1" i="1" dirty="0" smtClean="0">
                <a:solidFill>
                  <a:srgbClr val="3D6984"/>
                </a:solidFill>
                <a:cs typeface="Arial" charset="0"/>
              </a:rPr>
              <a:t>&gt;</a:t>
            </a:r>
            <a:endParaRPr lang="fr-FR" sz="2400" b="1" i="1" dirty="0" smtClean="0">
              <a:solidFill>
                <a:srgbClr val="3D6984"/>
              </a:solidFill>
              <a:cs typeface="Arial" charset="0"/>
            </a:endParaRPr>
          </a:p>
        </p:txBody>
      </p:sp>
      <p:pic>
        <p:nvPicPr>
          <p:cNvPr id="5126" name="Picture 15" descr="Image1 Eco-innovation factory"/>
          <p:cNvPicPr>
            <a:picLocks noChangeAspect="1" noChangeArrowheads="1"/>
          </p:cNvPicPr>
          <p:nvPr/>
        </p:nvPicPr>
        <p:blipFill rotWithShape="1">
          <a:blip r:embed="rId2"/>
          <a:srcRect t="14489" b="6619"/>
          <a:stretch/>
        </p:blipFill>
        <p:spPr bwMode="auto">
          <a:xfrm>
            <a:off x="478305" y="34455"/>
            <a:ext cx="3479095" cy="18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ZoneTexte 12"/>
          <p:cNvSpPr txBox="1">
            <a:spLocks noChangeArrowheads="1"/>
          </p:cNvSpPr>
          <p:nvPr/>
        </p:nvSpPr>
        <p:spPr bwMode="auto">
          <a:xfrm>
            <a:off x="1192741" y="1914081"/>
            <a:ext cx="6624637" cy="396875"/>
          </a:xfrm>
          <a:prstGeom prst="rect">
            <a:avLst/>
          </a:prstGeom>
          <a:solidFill>
            <a:srgbClr val="8CB53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sz="2000" b="1" dirty="0" smtClean="0">
                <a:solidFill>
                  <a:schemeClr val="bg1"/>
                </a:solidFill>
                <a:latin typeface="Helvetica" pitchFamily="34" charset="0"/>
              </a:rPr>
              <a:t>10 slides pour </a:t>
            </a:r>
            <a:r>
              <a:rPr lang="fr-FR" sz="2000" b="1" dirty="0">
                <a:solidFill>
                  <a:schemeClr val="bg1"/>
                </a:solidFill>
                <a:latin typeface="Helvetica" pitchFamily="34" charset="0"/>
              </a:rPr>
              <a:t>nous convaincre, allez à l’essentiel !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473143" y="264758"/>
            <a:ext cx="1616075" cy="904875"/>
            <a:chOff x="6435725" y="1228725"/>
            <a:chExt cx="1616075" cy="904875"/>
          </a:xfrm>
        </p:grpSpPr>
        <p:pic>
          <p:nvPicPr>
            <p:cNvPr id="5123" name="Picture 11" descr="bulle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5" y="6458920"/>
            <a:ext cx="1545965" cy="30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15" y="5875417"/>
            <a:ext cx="1023886" cy="4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r="12898"/>
          <a:stretch/>
        </p:blipFill>
        <p:spPr bwMode="auto">
          <a:xfrm>
            <a:off x="4599109" y="6040720"/>
            <a:ext cx="1585811" cy="67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05431" y="5506060"/>
            <a:ext cx="2426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3D6984"/>
                </a:solidFill>
              </a:rPr>
              <a:t>Avec le </a:t>
            </a:r>
            <a:r>
              <a:rPr lang="fr-FR" sz="1200" b="1" dirty="0" smtClean="0">
                <a:solidFill>
                  <a:srgbClr val="3D6984"/>
                </a:solidFill>
              </a:rPr>
              <a:t>soutien</a:t>
            </a:r>
            <a:endParaRPr lang="fr-FR" sz="1200" b="1" dirty="0" smtClean="0">
              <a:solidFill>
                <a:srgbClr val="3D698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4558" y="5399277"/>
            <a:ext cx="387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D6984"/>
                </a:solidFill>
              </a:rPr>
              <a:t>En partenariat avec </a:t>
            </a:r>
            <a:endParaRPr lang="fr-FR" sz="1400" b="1" dirty="0">
              <a:solidFill>
                <a:srgbClr val="3D6984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04" y="5831866"/>
            <a:ext cx="552465" cy="8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79" y="237274"/>
            <a:ext cx="661586" cy="9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6" y="6440219"/>
            <a:ext cx="1465127" cy="28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" y="5746051"/>
            <a:ext cx="1043120" cy="6062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77" y="5735871"/>
            <a:ext cx="774273" cy="7648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96" y="5772086"/>
            <a:ext cx="692383" cy="692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88" y="5783059"/>
            <a:ext cx="610133" cy="625538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0" y="5168407"/>
            <a:ext cx="9144000" cy="0"/>
          </a:xfrm>
          <a:prstGeom prst="line">
            <a:avLst/>
          </a:prstGeom>
          <a:ln w="76200">
            <a:solidFill>
              <a:srgbClr val="3D6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0" y="5278078"/>
            <a:ext cx="9142972" cy="0"/>
          </a:xfrm>
          <a:prstGeom prst="line">
            <a:avLst/>
          </a:prstGeom>
          <a:ln w="38100">
            <a:solidFill>
              <a:srgbClr val="3D6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3" idx="1"/>
          </p:cNvCxnSpPr>
          <p:nvPr/>
        </p:nvCxnSpPr>
        <p:spPr>
          <a:xfrm flipH="1">
            <a:off x="4192131" y="5644560"/>
            <a:ext cx="13300" cy="1019441"/>
          </a:xfrm>
          <a:prstGeom prst="line">
            <a:avLst/>
          </a:prstGeom>
          <a:ln w="6350">
            <a:solidFill>
              <a:srgbClr val="3D6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3" idx="3"/>
          </p:cNvCxnSpPr>
          <p:nvPr/>
        </p:nvCxnSpPr>
        <p:spPr>
          <a:xfrm flipH="1">
            <a:off x="6618500" y="5644560"/>
            <a:ext cx="13300" cy="1038384"/>
          </a:xfrm>
          <a:prstGeom prst="line">
            <a:avLst/>
          </a:prstGeom>
          <a:ln w="9525">
            <a:solidFill>
              <a:srgbClr val="3D6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0" y="6842629"/>
            <a:ext cx="9144000" cy="0"/>
          </a:xfrm>
          <a:prstGeom prst="line">
            <a:avLst/>
          </a:prstGeom>
          <a:ln w="76200">
            <a:solidFill>
              <a:srgbClr val="3D6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91799" y="4198319"/>
            <a:ext cx="72793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cap="all" dirty="0">
                <a:latin typeface="Museo 100" pitchFamily="50" charset="0"/>
              </a:rPr>
              <a:t>A </a:t>
            </a:r>
            <a:r>
              <a:rPr lang="fr-FR" sz="1400" b="1" cap="all" dirty="0" smtClean="0">
                <a:latin typeface="Museo 100" pitchFamily="50" charset="0"/>
              </a:rPr>
              <a:t>noter</a:t>
            </a:r>
          </a:p>
          <a:p>
            <a:pPr algn="ctr"/>
            <a:r>
              <a:rPr lang="fr-FR" sz="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800" b="1" cap="all" dirty="0">
                <a:latin typeface="Arial" panose="020B0604020202020204" pitchFamily="34" charset="0"/>
                <a:cs typeface="Arial" panose="020B0604020202020204" pitchFamily="34" charset="0"/>
              </a:rPr>
              <a:t>pré-Sélection sera effectuée sur LA BASE DE CETTE PRESENTATION ECRITE. SOYEZ DONC assez PRECIS DANS VOS SLIDES.</a:t>
            </a:r>
            <a:br>
              <a:rPr lang="fr-FR" sz="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cap="all" dirty="0">
                <a:latin typeface="Arial" panose="020B0604020202020204" pitchFamily="34" charset="0"/>
                <a:cs typeface="Arial" panose="020B0604020202020204" pitchFamily="34" charset="0"/>
              </a:rPr>
              <a:t>Si VOUS ETES PRE-SELECTIONNE POUR l’ORAL AVEC LE JURY, VOUS POURREZ RETRAVAILLER VOTRE Présentation AVEC DES SLIDES PLUS ALLEGES SI VOUS LE SOUHAITEZ POUR ACCOMPAGNER VOTRE </a:t>
            </a:r>
            <a:r>
              <a:rPr lang="fr-FR" sz="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endParaRPr lang="fr-FR" sz="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955033" y="4153929"/>
            <a:ext cx="7233934" cy="830367"/>
          </a:xfrm>
          <a:prstGeom prst="rect">
            <a:avLst/>
          </a:prstGeom>
          <a:noFill/>
          <a:ln>
            <a:solidFill>
              <a:srgbClr val="8CB5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700" cap="all" dirty="0">
              <a:latin typeface="Museo 1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 idx="4294967295"/>
          </p:nvPr>
        </p:nvSpPr>
        <p:spPr>
          <a:xfrm>
            <a:off x="4515559" y="94727"/>
            <a:ext cx="3536241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MISSION | L’AMBITION</a:t>
            </a:r>
          </a:p>
        </p:txBody>
      </p:sp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6149" name="Espace réservé du contenu 2"/>
          <p:cNvSpPr>
            <a:spLocks/>
          </p:cNvSpPr>
          <p:nvPr/>
        </p:nvSpPr>
        <p:spPr bwMode="auto">
          <a:xfrm>
            <a:off x="870013" y="1864311"/>
            <a:ext cx="7483874" cy="44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 est la mission de votre (future) entreprise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 est l’ambition à terme de votre projet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 Dans 5 ans, comment voyez-vous votre entreprise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90000"/>
              <a:buFont typeface="Wingdings" pitchFamily="2" charset="2"/>
              <a:buChar char="§"/>
            </a:pPr>
            <a:endParaRPr lang="fr-FR" sz="2800" b="1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 idx="4294967295"/>
          </p:nvPr>
        </p:nvSpPr>
        <p:spPr>
          <a:xfrm>
            <a:off x="4492394" y="87313"/>
            <a:ext cx="360726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CONSTAT | LE BESOIN</a:t>
            </a:r>
          </a:p>
        </p:txBody>
      </p:sp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7173" name="Espace réservé du contenu 2"/>
          <p:cNvSpPr>
            <a:spLocks/>
          </p:cNvSpPr>
          <p:nvPr/>
        </p:nvSpPr>
        <p:spPr bwMode="auto">
          <a:xfrm>
            <a:off x="1041400" y="1773239"/>
            <a:ext cx="7250344" cy="47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Qui sont les clients qui utiliseraient votre solution ? Quelle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est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leur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problématique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actuelle qui les amènerait à utiliser votre solution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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Concurrence : décrivez en quoi les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solutions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actuelles ne répondent pas complètement aux besoins des clients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re 1"/>
          <p:cNvSpPr>
            <a:spLocks noGrp="1"/>
          </p:cNvSpPr>
          <p:nvPr>
            <p:ph type="title" idx="4294967295"/>
          </p:nvPr>
        </p:nvSpPr>
        <p:spPr>
          <a:xfrm>
            <a:off x="5114925" y="94727"/>
            <a:ext cx="2779713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SOLUTION</a:t>
            </a:r>
          </a:p>
        </p:txBody>
      </p:sp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1041400" y="1773238"/>
            <a:ext cx="7303610" cy="45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Décrire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votre innovation ou votre solution, ce qu’elle a d’unique et de nouveau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Décrivez le stade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d’avancement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actuel du développement de votre innovation ou de votre solution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 idx="4294967295"/>
          </p:nvPr>
        </p:nvSpPr>
        <p:spPr>
          <a:xfrm>
            <a:off x="5563141" y="112482"/>
            <a:ext cx="200928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L’EQUIPE</a:t>
            </a:r>
          </a:p>
        </p:txBody>
      </p: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9221" name="Espace réservé du contenu 2"/>
          <p:cNvSpPr>
            <a:spLocks/>
          </p:cNvSpPr>
          <p:nvPr/>
        </p:nvSpPr>
        <p:spPr bwMode="auto">
          <a:xfrm>
            <a:off x="1041400" y="1773238"/>
            <a:ext cx="7010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Présentez-vous ! Quelles ont été vos précédentes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fonctions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Indiquez la composition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de l’équipe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 Quelles sont les compétences et rôle de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chacun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Apports financiers des fondateurs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et répartition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du capital entre les associés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/>
          <p:cNvSpPr>
            <a:spLocks noGrp="1"/>
          </p:cNvSpPr>
          <p:nvPr>
            <p:ph type="title" idx="4294967295"/>
          </p:nvPr>
        </p:nvSpPr>
        <p:spPr>
          <a:xfrm>
            <a:off x="5297919" y="87313"/>
            <a:ext cx="2275612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MARCHE</a:t>
            </a:r>
          </a:p>
        </p:txBody>
      </p:sp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0245" name="Espace réservé du contenu 2"/>
          <p:cNvSpPr>
            <a:spLocks/>
          </p:cNvSpPr>
          <p:nvPr/>
        </p:nvSpPr>
        <p:spPr bwMode="auto">
          <a:xfrm>
            <a:off x="1041399" y="1890945"/>
            <a:ext cx="7223711" cy="453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sont les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différents types de clients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visés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Indications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sur la taille du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marché si vous en avez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Quelles sont les entreprises concurrentes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?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 est le chiffre d’affaires de ces entreprises concurrentes ?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 idx="4294967295"/>
          </p:nvPr>
        </p:nvSpPr>
        <p:spPr>
          <a:xfrm>
            <a:off x="4749552" y="87313"/>
            <a:ext cx="4292847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CREATION DE VALEUR</a:t>
            </a:r>
          </a:p>
        </p:txBody>
      </p:sp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1269" name="Espace réservé du contenu 2"/>
          <p:cNvSpPr>
            <a:spLocks/>
          </p:cNvSpPr>
          <p:nvPr/>
        </p:nvSpPr>
        <p:spPr bwMode="auto">
          <a:xfrm>
            <a:off x="1041399" y="1773238"/>
            <a:ext cx="7223711" cy="45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Quelles 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sont les retombées économiques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envisagées : Chiffre d’affaires et emplois créés sur les 5 premières années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/>
          <p:cNvSpPr>
            <a:spLocks noGrp="1"/>
          </p:cNvSpPr>
          <p:nvPr>
            <p:ph type="title" idx="4294967295"/>
          </p:nvPr>
        </p:nvSpPr>
        <p:spPr>
          <a:xfrm>
            <a:off x="4468019" y="87313"/>
            <a:ext cx="4574381" cy="885825"/>
          </a:xfrm>
        </p:spPr>
        <p:txBody>
          <a:bodyPr/>
          <a:lstStyle/>
          <a:p>
            <a:pPr algn="l" eaLnBrk="1" hangingPunct="1"/>
            <a:r>
              <a:rPr lang="fr-F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CANDIDATER A L’ECO INNOVATION FACTORY ?</a:t>
            </a:r>
          </a:p>
        </p:txBody>
      </p:sp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71638" y="1406525"/>
            <a:ext cx="4624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fr-FR"/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611938" y="140652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Saison 1</a:t>
            </a:r>
          </a:p>
        </p:txBody>
      </p:sp>
      <p:sp>
        <p:nvSpPr>
          <p:cNvPr id="12293" name="Espace réservé du contenu 2"/>
          <p:cNvSpPr>
            <a:spLocks/>
          </p:cNvSpPr>
          <p:nvPr/>
        </p:nvSpPr>
        <p:spPr bwMode="auto">
          <a:xfrm>
            <a:off x="843379" y="1773238"/>
            <a:ext cx="8025413" cy="44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>
                <a:solidFill>
                  <a:srgbClr val="3D6984"/>
                </a:solidFill>
                <a:cs typeface="Arial" charset="0"/>
              </a:rPr>
              <a:t>Quelles sont vos motivations à intégrer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le programme d’Eco-innovation </a:t>
            </a:r>
            <a:r>
              <a:rPr lang="fr-FR" sz="2000" dirty="0" err="1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2000" dirty="0">
                <a:solidFill>
                  <a:srgbClr val="3D6984"/>
                </a:solidFill>
                <a:cs typeface="Arial" charset="0"/>
              </a:rPr>
              <a:t> 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D6984"/>
              </a:buClr>
              <a:buSzPct val="90000"/>
              <a:buFont typeface="Wingdings" panose="05000000000000000000" pitchFamily="2" charset="2"/>
              <a:buChar char="S"/>
            </a:pP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Comment avez-vous entendu parler d’Eco-Innovation </a:t>
            </a:r>
            <a:r>
              <a:rPr lang="fr-FR" sz="2000" dirty="0" err="1" smtClean="0">
                <a:solidFill>
                  <a:srgbClr val="3D6984"/>
                </a:solidFill>
                <a:cs typeface="Arial" charset="0"/>
              </a:rPr>
              <a:t>Factory</a:t>
            </a:r>
            <a:r>
              <a:rPr lang="fr-FR" sz="2000" dirty="0" smtClean="0">
                <a:solidFill>
                  <a:srgbClr val="3D6984"/>
                </a:solidFill>
                <a:cs typeface="Arial" charset="0"/>
              </a:rPr>
              <a:t> ?</a:t>
            </a:r>
            <a:endParaRPr lang="fr-FR" sz="2000" dirty="0">
              <a:solidFill>
                <a:srgbClr val="3D6984"/>
              </a:solidFill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37812" y="714962"/>
            <a:ext cx="1616075" cy="904875"/>
            <a:chOff x="6435725" y="1228725"/>
            <a:chExt cx="1616075" cy="904875"/>
          </a:xfrm>
        </p:grpSpPr>
        <p:pic>
          <p:nvPicPr>
            <p:cNvPr id="11" name="Picture 11" descr="bull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35725" y="1228725"/>
              <a:ext cx="1616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567782" y="1442037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>
                  <a:solidFill>
                    <a:schemeClr val="bg1"/>
                  </a:solidFill>
                </a:rPr>
                <a:t>Saison </a:t>
              </a:r>
              <a:r>
                <a:rPr lang="fr-FR" b="1" dirty="0" smtClean="0">
                  <a:solidFill>
                    <a:schemeClr val="bg1"/>
                  </a:solidFill>
                </a:rPr>
                <a:t>7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357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BESOIN</vt:lpstr>
      <vt:lpstr>LA MISSION | L’AMBITION</vt:lpstr>
      <vt:lpstr>LE CONSTAT | LE BESOIN</vt:lpstr>
      <vt:lpstr>LA SOLUTION</vt:lpstr>
      <vt:lpstr>L’EQUIPE</vt:lpstr>
      <vt:lpstr>LE MARCHE</vt:lpstr>
      <vt:lpstr>CREATION DE VALEUR</vt:lpstr>
      <vt:lpstr>CANDIDATER A L’ECO INNOVATION FACTORY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Pres Projet Ecoinnovation Factory</dc:subject>
  <dc:creator>ATLANPOLE</dc:creator>
  <cp:lastModifiedBy>Delphine Corbin</cp:lastModifiedBy>
  <cp:revision>70</cp:revision>
  <dcterms:created xsi:type="dcterms:W3CDTF">2013-03-14T09:45:26Z</dcterms:created>
  <dcterms:modified xsi:type="dcterms:W3CDTF">2019-05-13T10:04:26Z</dcterms:modified>
</cp:coreProperties>
</file>